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7" r:id="rId2"/>
    <p:sldId id="258" r:id="rId3"/>
    <p:sldId id="259" r:id="rId4"/>
    <p:sldId id="260" r:id="rId5"/>
    <p:sldId id="261" r:id="rId6"/>
    <p:sldId id="262"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4" r:id="rId26"/>
    <p:sldId id="286" r:id="rId27"/>
    <p:sldId id="288" r:id="rId28"/>
    <p:sldId id="290" r:id="rId29"/>
    <p:sldId id="292" r:id="rId30"/>
    <p:sldId id="293" r:id="rId31"/>
    <p:sldId id="329" r:id="rId32"/>
    <p:sldId id="330" r:id="rId33"/>
    <p:sldId id="332" r:id="rId34"/>
    <p:sldId id="333" r:id="rId35"/>
    <p:sldId id="334" r:id="rId36"/>
    <p:sldId id="335" r:id="rId37"/>
    <p:sldId id="336" r:id="rId38"/>
    <p:sldId id="337" r:id="rId39"/>
    <p:sldId id="338" r:id="rId40"/>
    <p:sldId id="339" r:id="rId41"/>
    <p:sldId id="340" r:id="rId42"/>
    <p:sldId id="341" r:id="rId43"/>
    <p:sldId id="343" r:id="rId44"/>
    <p:sldId id="344" r:id="rId45"/>
    <p:sldId id="345" r:id="rId46"/>
    <p:sldId id="346" r:id="rId47"/>
    <p:sldId id="353" r:id="rId48"/>
    <p:sldId id="354" r:id="rId49"/>
    <p:sldId id="355" r:id="rId50"/>
    <p:sldId id="356" r:id="rId51"/>
    <p:sldId id="357" r:id="rId52"/>
    <p:sldId id="358" r:id="rId53"/>
    <p:sldId id="359" r:id="rId54"/>
    <p:sldId id="360" r:id="rId55"/>
    <p:sldId id="366" r:id="rId56"/>
    <p:sldId id="367" r:id="rId57"/>
    <p:sldId id="370" r:id="rId58"/>
    <p:sldId id="371" r:id="rId59"/>
    <p:sldId id="373" r:id="rId60"/>
    <p:sldId id="374" r:id="rId61"/>
    <p:sldId id="375" r:id="rId62"/>
    <p:sldId id="376" r:id="rId63"/>
    <p:sldId id="377" r:id="rId64"/>
    <p:sldId id="378" r:id="rId65"/>
    <p:sldId id="379" r:id="rId66"/>
    <p:sldId id="380" r:id="rId67"/>
    <p:sldId id="381" r:id="rId68"/>
    <p:sldId id="383" r:id="rId69"/>
    <p:sldId id="384" r:id="rId70"/>
    <p:sldId id="385" r:id="rId71"/>
    <p:sldId id="386" r:id="rId72"/>
    <p:sldId id="387" r:id="rId73"/>
    <p:sldId id="388" r:id="rId74"/>
    <p:sldId id="389" r:id="rId75"/>
    <p:sldId id="390" r:id="rId76"/>
    <p:sldId id="391" r:id="rId77"/>
    <p:sldId id="393"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9" autoAdjust="0"/>
  </p:normalViewPr>
  <p:slideViewPr>
    <p:cSldViewPr snapToGrid="0">
      <p:cViewPr varScale="1">
        <p:scale>
          <a:sx n="87" d="100"/>
          <a:sy n="87" d="100"/>
        </p:scale>
        <p:origin x="-1500" y="-78"/>
      </p:cViewPr>
      <p:guideLst>
        <p:guide orient="horz" pos="2160"/>
        <p:guide pos="2880"/>
      </p:guideLst>
    </p:cSldViewPr>
  </p:slideViewPr>
  <p:notesTextViewPr>
    <p:cViewPr>
      <p:scale>
        <a:sx n="1" d="1"/>
        <a:sy n="1" d="1"/>
      </p:scale>
      <p:origin x="0" y="0"/>
    </p:cViewPr>
  </p:notesTextViewPr>
  <p:sorterViewPr>
    <p:cViewPr>
      <p:scale>
        <a:sx n="66" d="100"/>
        <a:sy n="66" d="100"/>
      </p:scale>
      <p:origin x="0" y="5562"/>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D50E9-E815-4045-858E-AC7E657919B8}" type="datetimeFigureOut">
              <a:rPr lang="en-US" smtClean="0"/>
              <a:pPr/>
              <a:t>6/18/2016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C9DFB-03A4-4CA9-A9D0-98DB6240F196}" type="slidenum">
              <a:rPr lang="en-US" smtClean="0"/>
              <a:pPr/>
              <a:t>‹#›</a:t>
            </a:fld>
            <a:endParaRPr lang="en-US"/>
          </a:p>
        </p:txBody>
      </p:sp>
    </p:spTree>
    <p:extLst>
      <p:ext uri="{BB962C8B-B14F-4D97-AF65-F5344CB8AC3E}">
        <p14:creationId xmlns:p14="http://schemas.microsoft.com/office/powerpoint/2010/main" xmlns="" val="323335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p:cNvSpPr>
            <a:spLocks noGrp="1" noChangeArrowheads="1"/>
          </p:cNvSpPr>
          <p:nvPr>
            <p:ph type="sldNum" sz="quarter"/>
          </p:nvPr>
        </p:nvSpPr>
        <p:spPr>
          <a:noFill/>
        </p:spPr>
        <p:txBody>
          <a:bodyPr/>
          <a:lstStyle/>
          <a:p>
            <a:fld id="{9A14B9B5-3987-493A-AD9B-C65984FB3FEF}" type="slidenum">
              <a:rPr lang="en-US" altLang="en-US">
                <a:solidFill>
                  <a:prstClr val="black"/>
                </a:solidFill>
              </a:rPr>
              <a:pPr/>
              <a:t>1</a:t>
            </a:fld>
            <a:endParaRPr lang="en-US" altLang="en-US">
              <a:solidFill>
                <a:prstClr val="black"/>
              </a:solidFill>
            </a:endParaRPr>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pPr defTabSz="457200" fontAlgn="base">
              <a:spcBef>
                <a:spcPct val="0"/>
              </a:spcBef>
              <a:spcAft>
                <a:spcPct val="0"/>
              </a:spcAft>
              <a:buClr>
                <a:srgbClr val="FFFFFF"/>
              </a:buClr>
              <a:buSzPct val="100000"/>
              <a:buFont typeface="Times New Roman" pitchFamily="18" charset="0"/>
              <a:buNone/>
            </a:pPr>
            <a:endParaRPr lang="en-US" altLang="en-US" sz="2400">
              <a:solidFill>
                <a:srgbClr val="FFFFFF"/>
              </a:solidFill>
              <a:latin typeface="Times New Roman" pitchFamily="18" charset="0"/>
              <a:ea typeface="ＭＳ Ｐゴシック" pitchFamily="34" charset="-128"/>
            </a:endParaRPr>
          </a:p>
        </p:txBody>
      </p:sp>
      <p:sp>
        <p:nvSpPr>
          <p:cNvPr id="36868" name="Rectangle 2"/>
          <p:cNvSpPr>
            <a:spLocks noGrp="1" noChangeArrowheads="1"/>
          </p:cNvSpPr>
          <p:nvPr>
            <p:ph type="body"/>
          </p:nvPr>
        </p:nvSpPr>
        <p:spPr>
          <a:xfrm>
            <a:off x="685800" y="4343400"/>
            <a:ext cx="5478463" cy="4106863"/>
          </a:xfrm>
          <a:noFill/>
          <a:ln/>
        </p:spPr>
        <p:txBody>
          <a:bodyPr wrap="none" anchor="ctr"/>
          <a:lstStyle/>
          <a:p>
            <a:endParaRPr lang="en-US" alt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xmlns="" val="4157098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C4A914B8-7097-48BE-879E-9BDD810E1D3B}" type="slidenum">
              <a:rPr lang="en-US" altLang="en-US" sz="1200">
                <a:solidFill>
                  <a:srgbClr val="000000"/>
                </a:solidFill>
              </a:rPr>
              <a:pPr eaLnBrk="1" hangingPunct="1"/>
              <a:t>11</a:t>
            </a:fld>
            <a:endParaRPr lang="en-US" altLang="en-US" sz="1200">
              <a:solidFill>
                <a:srgbClr val="000000"/>
              </a:solidFill>
            </a:endParaRPr>
          </a:p>
        </p:txBody>
      </p:sp>
      <p:sp>
        <p:nvSpPr>
          <p:cNvPr id="573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734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90391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B940790A-E9EE-4839-A038-3D31668F8942}" type="slidenum">
              <a:rPr lang="en-US" altLang="en-US" sz="1200">
                <a:solidFill>
                  <a:srgbClr val="000000"/>
                </a:solidFill>
              </a:rPr>
              <a:pPr eaLnBrk="1" hangingPunct="1"/>
              <a:t>12</a:t>
            </a:fld>
            <a:endParaRPr lang="en-US" altLang="en-US" sz="1200">
              <a:solidFill>
                <a:srgbClr val="000000"/>
              </a:solidFill>
            </a:endParaRPr>
          </a:p>
        </p:txBody>
      </p:sp>
      <p:sp>
        <p:nvSpPr>
          <p:cNvPr id="583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837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35220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FFF12C32-7713-4469-A22B-BD634475E76B}" type="slidenum">
              <a:rPr lang="en-US" altLang="en-US" sz="1200">
                <a:solidFill>
                  <a:srgbClr val="000000"/>
                </a:solidFill>
              </a:rPr>
              <a:pPr eaLnBrk="1" hangingPunct="1"/>
              <a:t>14</a:t>
            </a:fld>
            <a:endParaRPr lang="en-US" altLang="en-US" sz="1200">
              <a:solidFill>
                <a:srgbClr val="000000"/>
              </a:solidFill>
            </a:endParaRPr>
          </a:p>
        </p:txBody>
      </p:sp>
      <p:sp>
        <p:nvSpPr>
          <p:cNvPr id="5939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939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01935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DB56C3D8-B159-48B6-BE9B-A6E4FE4BA8BE}" type="slidenum">
              <a:rPr lang="en-US" altLang="en-US" sz="1200">
                <a:solidFill>
                  <a:srgbClr val="000000"/>
                </a:solidFill>
              </a:rPr>
              <a:pPr eaLnBrk="1" hangingPunct="1"/>
              <a:t>16</a:t>
            </a:fld>
            <a:endParaRPr lang="en-US" altLang="en-US" sz="1200">
              <a:solidFill>
                <a:srgbClr val="000000"/>
              </a:solidFill>
            </a:endParaRPr>
          </a:p>
        </p:txBody>
      </p:sp>
      <p:sp>
        <p:nvSpPr>
          <p:cNvPr id="604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042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68222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64BA1D7B-590B-4133-8A61-34856D56F066}" type="slidenum">
              <a:rPr lang="en-US" altLang="en-US" sz="1200">
                <a:solidFill>
                  <a:srgbClr val="000000"/>
                </a:solidFill>
              </a:rPr>
              <a:pPr eaLnBrk="1" hangingPunct="1"/>
              <a:t>20</a:t>
            </a:fld>
            <a:endParaRPr lang="en-US" altLang="en-US" sz="1200">
              <a:solidFill>
                <a:srgbClr val="000000"/>
              </a:solidFill>
            </a:endParaRPr>
          </a:p>
        </p:txBody>
      </p:sp>
      <p:sp>
        <p:nvSpPr>
          <p:cNvPr id="6144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144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4137572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08839D23-2D94-441C-8809-0F7B5C623C1A}" type="slidenum">
              <a:rPr lang="en-US" altLang="en-US" sz="1200">
                <a:solidFill>
                  <a:srgbClr val="000000"/>
                </a:solidFill>
              </a:rPr>
              <a:pPr eaLnBrk="1" hangingPunct="1"/>
              <a:t>21</a:t>
            </a:fld>
            <a:endParaRPr lang="en-US" altLang="en-US" sz="1200">
              <a:solidFill>
                <a:srgbClr val="000000"/>
              </a:solidFill>
            </a:endParaRPr>
          </a:p>
        </p:txBody>
      </p:sp>
      <p:sp>
        <p:nvSpPr>
          <p:cNvPr id="624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246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406748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E5A6AB92-0BF5-49DB-BDF0-59A40B8DA218}" type="slidenum">
              <a:rPr lang="en-US" altLang="en-US" sz="1200">
                <a:solidFill>
                  <a:srgbClr val="000000"/>
                </a:solidFill>
              </a:rPr>
              <a:pPr eaLnBrk="1" hangingPunct="1"/>
              <a:t>22</a:t>
            </a:fld>
            <a:endParaRPr lang="en-US" altLang="en-US" sz="1200">
              <a:solidFill>
                <a:srgbClr val="000000"/>
              </a:solidFill>
            </a:endParaRPr>
          </a:p>
        </p:txBody>
      </p:sp>
      <p:sp>
        <p:nvSpPr>
          <p:cNvPr id="6349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349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994857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5C4210A-E119-4DA4-BD05-C5A2D135D42F}" type="slidenum">
              <a:rPr lang="en-US" altLang="en-US" sz="1200">
                <a:solidFill>
                  <a:srgbClr val="000000"/>
                </a:solidFill>
              </a:rPr>
              <a:pPr eaLnBrk="1" hangingPunct="1"/>
              <a:t>24</a:t>
            </a:fld>
            <a:endParaRPr lang="en-US" altLang="en-US" sz="1200">
              <a:solidFill>
                <a:srgbClr val="000000"/>
              </a:solidFill>
            </a:endParaRPr>
          </a:p>
        </p:txBody>
      </p:sp>
      <p:sp>
        <p:nvSpPr>
          <p:cNvPr id="6451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451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098176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8F498C93-2AF2-4440-B13B-68B8B8B06679}" type="slidenum">
              <a:rPr lang="en-US" altLang="en-US" sz="1200">
                <a:solidFill>
                  <a:srgbClr val="000000"/>
                </a:solidFill>
              </a:rPr>
              <a:pPr eaLnBrk="1" hangingPunct="1"/>
              <a:t>25</a:t>
            </a:fld>
            <a:endParaRPr lang="en-US" altLang="en-US" sz="1200">
              <a:solidFill>
                <a:srgbClr val="000000"/>
              </a:solidFill>
            </a:endParaRPr>
          </a:p>
        </p:txBody>
      </p:sp>
      <p:sp>
        <p:nvSpPr>
          <p:cNvPr id="6553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554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4283885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88A37943-1017-467C-8E59-94C40868A94C}" type="slidenum">
              <a:rPr lang="en-US" altLang="en-US" sz="1200">
                <a:solidFill>
                  <a:srgbClr val="000000"/>
                </a:solidFill>
              </a:rPr>
              <a:pPr eaLnBrk="1" hangingPunct="1"/>
              <a:t>26</a:t>
            </a:fld>
            <a:endParaRPr lang="en-US" altLang="en-US" sz="1200">
              <a:solidFill>
                <a:srgbClr val="000000"/>
              </a:solidFill>
            </a:endParaRPr>
          </a:p>
        </p:txBody>
      </p:sp>
      <p:sp>
        <p:nvSpPr>
          <p:cNvPr id="6656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656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96373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8F297BED-207C-4A43-A16F-E0AA99009BFF}" type="slidenum">
              <a:rPr lang="en-US" altLang="en-US" sz="1200">
                <a:solidFill>
                  <a:srgbClr val="000000"/>
                </a:solidFill>
              </a:rPr>
              <a:pPr eaLnBrk="1" hangingPunct="1"/>
              <a:t>2</a:t>
            </a:fld>
            <a:endParaRPr lang="en-US" altLang="en-US" sz="1200">
              <a:solidFill>
                <a:srgbClr val="000000"/>
              </a:solidFill>
            </a:endParaRPr>
          </a:p>
        </p:txBody>
      </p:sp>
      <p:sp>
        <p:nvSpPr>
          <p:cNvPr id="4915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915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345682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047DEE32-C476-47C5-A5ED-4C99FAD1C334}" type="slidenum">
              <a:rPr lang="en-US" altLang="en-US" sz="1200">
                <a:solidFill>
                  <a:srgbClr val="000000"/>
                </a:solidFill>
              </a:rPr>
              <a:pPr eaLnBrk="1" hangingPunct="1"/>
              <a:t>27</a:t>
            </a:fld>
            <a:endParaRPr lang="en-US" altLang="en-US" sz="1200">
              <a:solidFill>
                <a:srgbClr val="000000"/>
              </a:solidFill>
            </a:endParaRPr>
          </a:p>
        </p:txBody>
      </p:sp>
      <p:sp>
        <p:nvSpPr>
          <p:cNvPr id="6758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758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168222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A60B44F5-6E99-40C9-B8F7-6C5E02FDB500}" type="slidenum">
              <a:rPr lang="en-US" altLang="en-US" sz="1200">
                <a:solidFill>
                  <a:srgbClr val="000000"/>
                </a:solidFill>
              </a:rPr>
              <a:pPr eaLnBrk="1" hangingPunct="1"/>
              <a:t>28</a:t>
            </a:fld>
            <a:endParaRPr lang="en-US" altLang="en-US" sz="1200">
              <a:solidFill>
                <a:srgbClr val="000000"/>
              </a:solidFill>
            </a:endParaRPr>
          </a:p>
        </p:txBody>
      </p:sp>
      <p:sp>
        <p:nvSpPr>
          <p:cNvPr id="6861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861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79689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7696B88B-8B56-4510-9E2B-C7B41446D1FC}" type="slidenum">
              <a:rPr lang="en-US" altLang="en-US" sz="1200">
                <a:solidFill>
                  <a:srgbClr val="000000"/>
                </a:solidFill>
              </a:rPr>
              <a:pPr eaLnBrk="1" hangingPunct="1"/>
              <a:t>31</a:t>
            </a:fld>
            <a:endParaRPr lang="en-US" altLang="en-US" sz="1200">
              <a:solidFill>
                <a:srgbClr val="000000"/>
              </a:solidFill>
            </a:endParaRPr>
          </a:p>
        </p:txBody>
      </p:sp>
      <p:sp>
        <p:nvSpPr>
          <p:cNvPr id="7168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168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064607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5D8D14C1-84E1-4B41-A5F5-A1768ED6C1C0}" type="slidenum">
              <a:rPr lang="en-US" altLang="en-US" sz="1200">
                <a:solidFill>
                  <a:srgbClr val="000000"/>
                </a:solidFill>
              </a:rPr>
              <a:pPr eaLnBrk="1" hangingPunct="1"/>
              <a:t>32</a:t>
            </a:fld>
            <a:endParaRPr lang="en-US" altLang="en-US" sz="1200">
              <a:solidFill>
                <a:srgbClr val="000000"/>
              </a:solidFill>
            </a:endParaRPr>
          </a:p>
        </p:txBody>
      </p:sp>
      <p:sp>
        <p:nvSpPr>
          <p:cNvPr id="7270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270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4065780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BC537546-5C4E-4DE4-88B5-5B36636D5CEF}" type="slidenum">
              <a:rPr lang="en-US" altLang="en-US" sz="1200">
                <a:solidFill>
                  <a:srgbClr val="000000"/>
                </a:solidFill>
              </a:rPr>
              <a:pPr eaLnBrk="1" hangingPunct="1"/>
              <a:t>33</a:t>
            </a:fld>
            <a:endParaRPr lang="en-US" altLang="en-US" sz="1200">
              <a:solidFill>
                <a:srgbClr val="000000"/>
              </a:solidFill>
            </a:endParaRPr>
          </a:p>
        </p:txBody>
      </p:sp>
      <p:sp>
        <p:nvSpPr>
          <p:cNvPr id="7373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373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42347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C72692DD-1900-4D19-8A64-054E41D4B282}" type="slidenum">
              <a:rPr lang="en-US" altLang="en-US" sz="1200">
                <a:solidFill>
                  <a:srgbClr val="000000"/>
                </a:solidFill>
              </a:rPr>
              <a:pPr eaLnBrk="1" hangingPunct="1"/>
              <a:t>34</a:t>
            </a:fld>
            <a:endParaRPr lang="en-US" altLang="en-US" sz="1200">
              <a:solidFill>
                <a:srgbClr val="000000"/>
              </a:solidFill>
            </a:endParaRPr>
          </a:p>
        </p:txBody>
      </p:sp>
      <p:sp>
        <p:nvSpPr>
          <p:cNvPr id="7475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475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725647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9D68799E-8E31-4DA9-A2F4-F58FA180079E}" type="slidenum">
              <a:rPr lang="en-US" altLang="en-US" sz="1200">
                <a:solidFill>
                  <a:srgbClr val="000000"/>
                </a:solidFill>
              </a:rPr>
              <a:pPr eaLnBrk="1" hangingPunct="1"/>
              <a:t>35</a:t>
            </a:fld>
            <a:endParaRPr lang="en-US" altLang="en-US" sz="1200">
              <a:solidFill>
                <a:srgbClr val="000000"/>
              </a:solidFill>
            </a:endParaRPr>
          </a:p>
        </p:txBody>
      </p:sp>
      <p:sp>
        <p:nvSpPr>
          <p:cNvPr id="7577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578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537150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1BCE6951-B5A3-4C2F-8E6C-A146BC6B6AEE}" type="slidenum">
              <a:rPr lang="en-US" altLang="en-US" sz="1200">
                <a:solidFill>
                  <a:srgbClr val="000000"/>
                </a:solidFill>
              </a:rPr>
              <a:pPr eaLnBrk="1" hangingPunct="1"/>
              <a:t>37</a:t>
            </a:fld>
            <a:endParaRPr lang="en-US" altLang="en-US" sz="1200">
              <a:solidFill>
                <a:srgbClr val="000000"/>
              </a:solidFill>
            </a:endParaRPr>
          </a:p>
        </p:txBody>
      </p:sp>
      <p:sp>
        <p:nvSpPr>
          <p:cNvPr id="768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680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342697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969B827C-6BB6-4543-A595-29E1A8FE9E18}" type="slidenum">
              <a:rPr lang="en-US" altLang="en-US" sz="1200">
                <a:solidFill>
                  <a:srgbClr val="000000"/>
                </a:solidFill>
              </a:rPr>
              <a:pPr eaLnBrk="1" hangingPunct="1"/>
              <a:t>38</a:t>
            </a:fld>
            <a:endParaRPr lang="en-US" altLang="en-US" sz="1200">
              <a:solidFill>
                <a:srgbClr val="000000"/>
              </a:solidFill>
            </a:endParaRPr>
          </a:p>
        </p:txBody>
      </p:sp>
      <p:sp>
        <p:nvSpPr>
          <p:cNvPr id="778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782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481575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E56CB84F-0338-4142-96DB-88B06AC619DF}" type="slidenum">
              <a:rPr lang="en-US" altLang="en-US" sz="1200">
                <a:solidFill>
                  <a:srgbClr val="000000"/>
                </a:solidFill>
              </a:rPr>
              <a:pPr eaLnBrk="1" hangingPunct="1"/>
              <a:t>39</a:t>
            </a:fld>
            <a:endParaRPr lang="en-US" altLang="en-US" sz="1200">
              <a:solidFill>
                <a:srgbClr val="000000"/>
              </a:solidFill>
            </a:endParaRPr>
          </a:p>
        </p:txBody>
      </p:sp>
      <p:sp>
        <p:nvSpPr>
          <p:cNvPr id="7885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885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12090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237BAB6D-26D5-44CF-A705-084696A8F80A}" type="slidenum">
              <a:rPr lang="en-US" altLang="en-US" sz="1200">
                <a:solidFill>
                  <a:srgbClr val="000000"/>
                </a:solidFill>
              </a:rPr>
              <a:pPr eaLnBrk="1" hangingPunct="1"/>
              <a:t>3</a:t>
            </a:fld>
            <a:endParaRPr lang="en-US" altLang="en-US" sz="1200">
              <a:solidFill>
                <a:srgbClr val="000000"/>
              </a:solidFill>
            </a:endParaRPr>
          </a:p>
        </p:txBody>
      </p:sp>
      <p:sp>
        <p:nvSpPr>
          <p:cNvPr id="5017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018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441112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847CC66E-8B01-4DF1-809C-26DD0AA6894E}" type="slidenum">
              <a:rPr lang="en-US" altLang="en-US" sz="1200">
                <a:solidFill>
                  <a:srgbClr val="000000"/>
                </a:solidFill>
              </a:rPr>
              <a:pPr eaLnBrk="1" hangingPunct="1"/>
              <a:t>41</a:t>
            </a:fld>
            <a:endParaRPr lang="en-US" altLang="en-US" sz="1200">
              <a:solidFill>
                <a:srgbClr val="000000"/>
              </a:solidFill>
            </a:endParaRPr>
          </a:p>
        </p:txBody>
      </p:sp>
      <p:sp>
        <p:nvSpPr>
          <p:cNvPr id="798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7987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801931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2D44C254-CA58-405D-8238-C47F141FCD6F}" type="slidenum">
              <a:rPr lang="en-US" altLang="en-US" sz="1200">
                <a:solidFill>
                  <a:srgbClr val="000000"/>
                </a:solidFill>
              </a:rPr>
              <a:pPr eaLnBrk="1" hangingPunct="1"/>
              <a:t>42</a:t>
            </a:fld>
            <a:endParaRPr lang="en-US" altLang="en-US" sz="1200">
              <a:solidFill>
                <a:srgbClr val="000000"/>
              </a:solidFill>
            </a:endParaRPr>
          </a:p>
        </p:txBody>
      </p:sp>
      <p:sp>
        <p:nvSpPr>
          <p:cNvPr id="8089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8090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451589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0F9B2A94-3C66-4140-B0A3-C7BF2217802E}" type="slidenum">
              <a:rPr lang="en-US" altLang="en-US" sz="1200">
                <a:solidFill>
                  <a:srgbClr val="000000"/>
                </a:solidFill>
              </a:rPr>
              <a:pPr eaLnBrk="1" hangingPunct="1"/>
              <a:t>43</a:t>
            </a:fld>
            <a:endParaRPr lang="en-US" altLang="en-US" sz="1200">
              <a:solidFill>
                <a:srgbClr val="000000"/>
              </a:solidFill>
            </a:endParaRPr>
          </a:p>
        </p:txBody>
      </p:sp>
      <p:sp>
        <p:nvSpPr>
          <p:cNvPr id="819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8192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703688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11C2BA45-C24B-4BCF-A1D0-9F0BF1E1D54E}" type="slidenum">
              <a:rPr lang="en-US" altLang="en-US" sz="1200">
                <a:solidFill>
                  <a:srgbClr val="000000"/>
                </a:solidFill>
              </a:rPr>
              <a:pPr eaLnBrk="1" hangingPunct="1"/>
              <a:t>44</a:t>
            </a:fld>
            <a:endParaRPr lang="en-US" altLang="en-US" sz="1200">
              <a:solidFill>
                <a:srgbClr val="000000"/>
              </a:solidFill>
            </a:endParaRPr>
          </a:p>
        </p:txBody>
      </p:sp>
      <p:sp>
        <p:nvSpPr>
          <p:cNvPr id="829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8294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913778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798C4E2E-233B-4B87-87B5-2DF1BEA4B641}" type="slidenum">
              <a:rPr lang="en-US" altLang="en-US" sz="1200">
                <a:solidFill>
                  <a:srgbClr val="000000"/>
                </a:solidFill>
              </a:rPr>
              <a:pPr eaLnBrk="1" hangingPunct="1"/>
              <a:t>46</a:t>
            </a:fld>
            <a:endParaRPr lang="en-US" altLang="en-US" sz="1200">
              <a:solidFill>
                <a:srgbClr val="000000"/>
              </a:solidFill>
            </a:endParaRPr>
          </a:p>
        </p:txBody>
      </p:sp>
      <p:sp>
        <p:nvSpPr>
          <p:cNvPr id="839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8397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705187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725BA75D-0BF1-42D0-A556-87156B383932}" type="slidenum">
              <a:rPr lang="en-US" altLang="en-US" sz="1200">
                <a:solidFill>
                  <a:srgbClr val="000000"/>
                </a:solidFill>
              </a:rPr>
              <a:pPr eaLnBrk="1" hangingPunct="1"/>
              <a:t>47</a:t>
            </a:fld>
            <a:endParaRPr lang="en-US" altLang="en-US" sz="1200">
              <a:solidFill>
                <a:srgbClr val="000000"/>
              </a:solidFill>
            </a:endParaRPr>
          </a:p>
        </p:txBody>
      </p:sp>
      <p:sp>
        <p:nvSpPr>
          <p:cNvPr id="880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8806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699023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C3222E4-876F-42A1-8231-1AD48AA19C94}" type="slidenum">
              <a:rPr lang="en-US" altLang="en-US" sz="1200">
                <a:solidFill>
                  <a:srgbClr val="000000"/>
                </a:solidFill>
              </a:rPr>
              <a:pPr eaLnBrk="1" hangingPunct="1"/>
              <a:t>49</a:t>
            </a:fld>
            <a:endParaRPr lang="en-US" altLang="en-US" sz="1200">
              <a:solidFill>
                <a:srgbClr val="000000"/>
              </a:solidFill>
            </a:endParaRPr>
          </a:p>
        </p:txBody>
      </p:sp>
      <p:sp>
        <p:nvSpPr>
          <p:cNvPr id="8909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8909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215668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CA4BC90C-6139-4FEF-A13F-B2F0E90A656F}" type="slidenum">
              <a:rPr lang="en-US" altLang="en-US" sz="1200">
                <a:solidFill>
                  <a:srgbClr val="000000"/>
                </a:solidFill>
              </a:rPr>
              <a:pPr eaLnBrk="1" hangingPunct="1"/>
              <a:t>51</a:t>
            </a:fld>
            <a:endParaRPr lang="en-US" altLang="en-US" sz="1200">
              <a:solidFill>
                <a:srgbClr val="000000"/>
              </a:solidFill>
            </a:endParaRPr>
          </a:p>
        </p:txBody>
      </p:sp>
      <p:sp>
        <p:nvSpPr>
          <p:cNvPr id="9011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9011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964100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3D568B5D-7854-422F-A05F-2E33771D8354}" type="slidenum">
              <a:rPr lang="en-US" altLang="en-US" sz="1200">
                <a:solidFill>
                  <a:srgbClr val="000000"/>
                </a:solidFill>
              </a:rPr>
              <a:pPr eaLnBrk="1" hangingPunct="1"/>
              <a:t>52</a:t>
            </a:fld>
            <a:endParaRPr lang="en-US" altLang="en-US" sz="1200">
              <a:solidFill>
                <a:srgbClr val="000000"/>
              </a:solidFill>
            </a:endParaRPr>
          </a:p>
        </p:txBody>
      </p:sp>
      <p:sp>
        <p:nvSpPr>
          <p:cNvPr id="9113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9114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284528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30DBD6A5-1906-4F97-8753-165831FE0434}" type="slidenum">
              <a:rPr lang="en-US" altLang="en-US" sz="1200">
                <a:solidFill>
                  <a:srgbClr val="000000"/>
                </a:solidFill>
              </a:rPr>
              <a:pPr eaLnBrk="1" hangingPunct="1"/>
              <a:t>53</a:t>
            </a:fld>
            <a:endParaRPr lang="en-US" altLang="en-US" sz="1200">
              <a:solidFill>
                <a:srgbClr val="000000"/>
              </a:solidFill>
            </a:endParaRPr>
          </a:p>
        </p:txBody>
      </p:sp>
      <p:sp>
        <p:nvSpPr>
          <p:cNvPr id="9216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9216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23971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68429D0F-B5C2-423F-91BD-1629945BDADB}" type="slidenum">
              <a:rPr lang="en-US" altLang="en-US" sz="1200">
                <a:solidFill>
                  <a:srgbClr val="000000"/>
                </a:solidFill>
              </a:rPr>
              <a:pPr eaLnBrk="1" hangingPunct="1"/>
              <a:t>4</a:t>
            </a:fld>
            <a:endParaRPr lang="en-US" altLang="en-US" sz="1200">
              <a:solidFill>
                <a:srgbClr val="000000"/>
              </a:solidFill>
            </a:endParaRPr>
          </a:p>
        </p:txBody>
      </p:sp>
      <p:sp>
        <p:nvSpPr>
          <p:cNvPr id="512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120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630861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C923C4BF-6E15-4821-98A9-045B5E545997}" type="slidenum">
              <a:rPr lang="en-US" altLang="en-US" sz="1200">
                <a:solidFill>
                  <a:srgbClr val="000000"/>
                </a:solidFill>
              </a:rPr>
              <a:pPr eaLnBrk="1" hangingPunct="1"/>
              <a:t>54</a:t>
            </a:fld>
            <a:endParaRPr lang="en-US" altLang="en-US" sz="1200">
              <a:solidFill>
                <a:srgbClr val="000000"/>
              </a:solidFill>
            </a:endParaRPr>
          </a:p>
        </p:txBody>
      </p:sp>
      <p:sp>
        <p:nvSpPr>
          <p:cNvPr id="9318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9318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981926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01C836C-085A-4DE0-B073-3E723D887468}" type="slidenum">
              <a:rPr lang="en-US" altLang="en-US" sz="1200">
                <a:solidFill>
                  <a:srgbClr val="000000"/>
                </a:solidFill>
              </a:rPr>
              <a:pPr eaLnBrk="1" hangingPunct="1"/>
              <a:t>56</a:t>
            </a:fld>
            <a:endParaRPr lang="en-US" altLang="en-US" sz="1200">
              <a:solidFill>
                <a:srgbClr val="000000"/>
              </a:solidFill>
            </a:endParaRPr>
          </a:p>
        </p:txBody>
      </p:sp>
      <p:sp>
        <p:nvSpPr>
          <p:cNvPr id="9933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9933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502157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BE4CA0BE-5AAA-4D17-AC95-73C7FFD82128}" type="slidenum">
              <a:rPr lang="en-US" altLang="en-US" sz="1200">
                <a:solidFill>
                  <a:srgbClr val="000000"/>
                </a:solidFill>
              </a:rPr>
              <a:pPr eaLnBrk="1" hangingPunct="1"/>
              <a:t>57</a:t>
            </a:fld>
            <a:endParaRPr lang="en-US" altLang="en-US" sz="1200">
              <a:solidFill>
                <a:srgbClr val="000000"/>
              </a:solidFill>
            </a:endParaRPr>
          </a:p>
        </p:txBody>
      </p:sp>
      <p:sp>
        <p:nvSpPr>
          <p:cNvPr id="10035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0035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985595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24891910-C6B1-4628-894D-C29A5DBBD8FD}" type="slidenum">
              <a:rPr lang="en-US" altLang="en-US" sz="1200">
                <a:solidFill>
                  <a:srgbClr val="000000"/>
                </a:solidFill>
              </a:rPr>
              <a:pPr eaLnBrk="1" hangingPunct="1"/>
              <a:t>58</a:t>
            </a:fld>
            <a:endParaRPr lang="en-US" altLang="en-US" sz="1200">
              <a:solidFill>
                <a:srgbClr val="000000"/>
              </a:solidFill>
            </a:endParaRPr>
          </a:p>
        </p:txBody>
      </p:sp>
      <p:sp>
        <p:nvSpPr>
          <p:cNvPr id="10137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0138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344594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D7A1F7FB-AC29-41CC-B491-A5AF05375487}" type="slidenum">
              <a:rPr lang="en-US" altLang="en-US" sz="1200">
                <a:solidFill>
                  <a:srgbClr val="000000"/>
                </a:solidFill>
              </a:rPr>
              <a:pPr eaLnBrk="1" hangingPunct="1"/>
              <a:t>59</a:t>
            </a:fld>
            <a:endParaRPr lang="en-US" altLang="en-US" sz="1200">
              <a:solidFill>
                <a:srgbClr val="000000"/>
              </a:solidFill>
            </a:endParaRPr>
          </a:p>
        </p:txBody>
      </p:sp>
      <p:sp>
        <p:nvSpPr>
          <p:cNvPr id="1024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0240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218704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D1C68168-D915-4BE9-BFB0-F5E31E3B56F8}" type="slidenum">
              <a:rPr lang="en-US" altLang="en-US" sz="1200">
                <a:solidFill>
                  <a:srgbClr val="000000"/>
                </a:solidFill>
              </a:rPr>
              <a:pPr eaLnBrk="1" hangingPunct="1"/>
              <a:t>60</a:t>
            </a:fld>
            <a:endParaRPr lang="en-US" altLang="en-US" sz="1200">
              <a:solidFill>
                <a:srgbClr val="000000"/>
              </a:solidFill>
            </a:endParaRPr>
          </a:p>
        </p:txBody>
      </p:sp>
      <p:sp>
        <p:nvSpPr>
          <p:cNvPr id="1034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solidFill>
                <a:srgbClr val="FFFFFF"/>
              </a:solidFill>
            </a:endParaRPr>
          </a:p>
        </p:txBody>
      </p:sp>
      <p:sp>
        <p:nvSpPr>
          <p:cNvPr id="10342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578930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6DFFEF3B-47FC-40FD-8D06-DA6C9627BA5D}" type="slidenum">
              <a:rPr lang="en-US" altLang="en-US" sz="1200">
                <a:solidFill>
                  <a:srgbClr val="000000"/>
                </a:solidFill>
              </a:rPr>
              <a:pPr eaLnBrk="1" hangingPunct="1"/>
              <a:t>63</a:t>
            </a:fld>
            <a:endParaRPr lang="en-US" altLang="en-US" sz="1200">
              <a:solidFill>
                <a:srgbClr val="000000"/>
              </a:solidFill>
            </a:endParaRPr>
          </a:p>
        </p:txBody>
      </p:sp>
      <p:sp>
        <p:nvSpPr>
          <p:cNvPr id="4915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915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692807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F3A2F357-0CD1-44D9-B7DF-B6F60C22EB49}" type="slidenum">
              <a:rPr lang="en-US" altLang="en-US" sz="1200">
                <a:solidFill>
                  <a:srgbClr val="000000"/>
                </a:solidFill>
              </a:rPr>
              <a:pPr eaLnBrk="1" hangingPunct="1"/>
              <a:t>64</a:t>
            </a:fld>
            <a:endParaRPr lang="en-US" altLang="en-US" sz="1200">
              <a:solidFill>
                <a:srgbClr val="000000"/>
              </a:solidFill>
            </a:endParaRPr>
          </a:p>
        </p:txBody>
      </p:sp>
      <p:sp>
        <p:nvSpPr>
          <p:cNvPr id="5017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018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661111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C38E75F8-EFD3-4B90-BED3-BC95C9245038}" type="slidenum">
              <a:rPr lang="en-US" altLang="en-US" sz="1200">
                <a:solidFill>
                  <a:srgbClr val="000000"/>
                </a:solidFill>
              </a:rPr>
              <a:pPr eaLnBrk="1" hangingPunct="1"/>
              <a:t>66</a:t>
            </a:fld>
            <a:endParaRPr lang="en-US" altLang="en-US" sz="1200">
              <a:solidFill>
                <a:srgbClr val="000000"/>
              </a:solidFill>
            </a:endParaRPr>
          </a:p>
        </p:txBody>
      </p:sp>
      <p:sp>
        <p:nvSpPr>
          <p:cNvPr id="512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120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197749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BB9818BF-673F-48B2-B22C-382A3AEC3FE5}" type="slidenum">
              <a:rPr lang="en-US" altLang="en-US" sz="1200">
                <a:solidFill>
                  <a:srgbClr val="000000"/>
                </a:solidFill>
              </a:rPr>
              <a:pPr eaLnBrk="1" hangingPunct="1"/>
              <a:t>67</a:t>
            </a:fld>
            <a:endParaRPr lang="en-US" altLang="en-US" sz="1200">
              <a:solidFill>
                <a:srgbClr val="000000"/>
              </a:solidFill>
            </a:endParaRPr>
          </a:p>
        </p:txBody>
      </p:sp>
      <p:sp>
        <p:nvSpPr>
          <p:cNvPr id="522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222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14205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D05E4D8C-FB6F-443A-B89C-479E7886086C}" type="slidenum">
              <a:rPr lang="en-US" altLang="en-US" sz="1200">
                <a:solidFill>
                  <a:srgbClr val="000000"/>
                </a:solidFill>
              </a:rPr>
              <a:pPr eaLnBrk="1" hangingPunct="1"/>
              <a:t>5</a:t>
            </a:fld>
            <a:endParaRPr lang="en-US" altLang="en-US" sz="1200">
              <a:solidFill>
                <a:srgbClr val="000000"/>
              </a:solidFill>
            </a:endParaRPr>
          </a:p>
        </p:txBody>
      </p:sp>
      <p:sp>
        <p:nvSpPr>
          <p:cNvPr id="522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222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94098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038B1877-1D9F-4924-88CE-5F7A95B14912}" type="slidenum">
              <a:rPr lang="en-US" altLang="en-US" sz="1200">
                <a:solidFill>
                  <a:srgbClr val="000000"/>
                </a:solidFill>
              </a:rPr>
              <a:pPr eaLnBrk="1" hangingPunct="1"/>
              <a:t>68</a:t>
            </a:fld>
            <a:endParaRPr lang="en-US" altLang="en-US" sz="1200">
              <a:solidFill>
                <a:srgbClr val="000000"/>
              </a:solidFill>
            </a:endParaRPr>
          </a:p>
        </p:txBody>
      </p:sp>
      <p:sp>
        <p:nvSpPr>
          <p:cNvPr id="5325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325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997929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71CA2A5E-CB36-43B3-86E5-B3F4C2001A3E}" type="slidenum">
              <a:rPr lang="en-US" altLang="en-US" sz="1200">
                <a:solidFill>
                  <a:srgbClr val="000000"/>
                </a:solidFill>
              </a:rPr>
              <a:pPr eaLnBrk="1" hangingPunct="1"/>
              <a:t>71</a:t>
            </a:fld>
            <a:endParaRPr lang="en-US" altLang="en-US" sz="1200">
              <a:solidFill>
                <a:srgbClr val="000000"/>
              </a:solidFill>
            </a:endParaRPr>
          </a:p>
        </p:txBody>
      </p:sp>
      <p:sp>
        <p:nvSpPr>
          <p:cNvPr id="542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427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04257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786EAABE-D41E-4DF4-96E4-2CDDA73706EF}" type="slidenum">
              <a:rPr lang="en-US" altLang="en-US" sz="1200">
                <a:solidFill>
                  <a:srgbClr val="000000"/>
                </a:solidFill>
              </a:rPr>
              <a:pPr eaLnBrk="1" hangingPunct="1"/>
              <a:t>73</a:t>
            </a:fld>
            <a:endParaRPr lang="en-US" altLang="en-US" sz="1200">
              <a:solidFill>
                <a:srgbClr val="000000"/>
              </a:solidFill>
            </a:endParaRPr>
          </a:p>
        </p:txBody>
      </p:sp>
      <p:sp>
        <p:nvSpPr>
          <p:cNvPr id="5529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530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9436910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74C1E507-3569-49EC-9EA6-C667C0297B2B}" type="slidenum">
              <a:rPr lang="en-US" altLang="en-US" sz="1200">
                <a:solidFill>
                  <a:srgbClr val="000000"/>
                </a:solidFill>
              </a:rPr>
              <a:pPr eaLnBrk="1" hangingPunct="1"/>
              <a:t>76</a:t>
            </a:fld>
            <a:endParaRPr lang="en-US" altLang="en-US" sz="1200">
              <a:solidFill>
                <a:srgbClr val="000000"/>
              </a:solidFill>
            </a:endParaRPr>
          </a:p>
        </p:txBody>
      </p:sp>
      <p:sp>
        <p:nvSpPr>
          <p:cNvPr id="563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632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75355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B29360A-C836-4EDF-8349-81C5E1EFD605}" type="slidenum">
              <a:rPr lang="en-US" altLang="en-US" sz="1200">
                <a:solidFill>
                  <a:srgbClr val="000000"/>
                </a:solidFill>
              </a:rPr>
              <a:pPr eaLnBrk="1" hangingPunct="1"/>
              <a:t>77</a:t>
            </a:fld>
            <a:endParaRPr lang="en-US" altLang="en-US" sz="1200">
              <a:solidFill>
                <a:srgbClr val="000000"/>
              </a:solidFill>
            </a:endParaRPr>
          </a:p>
        </p:txBody>
      </p:sp>
      <p:sp>
        <p:nvSpPr>
          <p:cNvPr id="573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734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58621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F285A0B9-591A-4EA2-AAB4-324CFAE05F56}" type="slidenum">
              <a:rPr lang="en-US" altLang="en-US" sz="1200">
                <a:solidFill>
                  <a:srgbClr val="000000"/>
                </a:solidFill>
              </a:rPr>
              <a:pPr eaLnBrk="1" hangingPunct="1"/>
              <a:t>78</a:t>
            </a:fld>
            <a:endParaRPr lang="en-US" altLang="en-US" sz="1200">
              <a:solidFill>
                <a:srgbClr val="000000"/>
              </a:solidFill>
            </a:endParaRPr>
          </a:p>
        </p:txBody>
      </p:sp>
      <p:sp>
        <p:nvSpPr>
          <p:cNvPr id="583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837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475434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A0651240-E0EB-47B2-A83D-406B2489BF73}" type="slidenum">
              <a:rPr lang="en-US" altLang="en-US" sz="1200">
                <a:solidFill>
                  <a:srgbClr val="000000"/>
                </a:solidFill>
              </a:rPr>
              <a:pPr eaLnBrk="1" hangingPunct="1"/>
              <a:t>81</a:t>
            </a:fld>
            <a:endParaRPr lang="en-US" altLang="en-US" sz="1200">
              <a:solidFill>
                <a:srgbClr val="000000"/>
              </a:solidFill>
            </a:endParaRPr>
          </a:p>
        </p:txBody>
      </p:sp>
      <p:sp>
        <p:nvSpPr>
          <p:cNvPr id="5939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939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276612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627A4080-89F6-4FDB-AA13-0C44B102A0F6}" type="slidenum">
              <a:rPr lang="en-US" altLang="en-US" sz="1200">
                <a:solidFill>
                  <a:srgbClr val="000000"/>
                </a:solidFill>
              </a:rPr>
              <a:pPr eaLnBrk="1" hangingPunct="1"/>
              <a:t>82</a:t>
            </a:fld>
            <a:endParaRPr lang="en-US" altLang="en-US" sz="1200">
              <a:solidFill>
                <a:srgbClr val="000000"/>
              </a:solidFill>
            </a:endParaRPr>
          </a:p>
        </p:txBody>
      </p:sp>
      <p:sp>
        <p:nvSpPr>
          <p:cNvPr id="604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042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979857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1B50635-5297-4D18-897E-AE35CC12234E}" type="slidenum">
              <a:rPr lang="en-US" altLang="en-US" sz="1200">
                <a:solidFill>
                  <a:srgbClr val="000000"/>
                </a:solidFill>
              </a:rPr>
              <a:pPr eaLnBrk="1" hangingPunct="1"/>
              <a:t>84</a:t>
            </a:fld>
            <a:endParaRPr lang="en-US" altLang="en-US" sz="1200">
              <a:solidFill>
                <a:srgbClr val="000000"/>
              </a:solidFill>
            </a:endParaRPr>
          </a:p>
        </p:txBody>
      </p:sp>
      <p:sp>
        <p:nvSpPr>
          <p:cNvPr id="6144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144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226221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4286B2E-1B7B-4E99-A2DA-A8C714D506FB}" type="slidenum">
              <a:rPr lang="en-US" altLang="en-US" sz="1200">
                <a:solidFill>
                  <a:srgbClr val="000000"/>
                </a:solidFill>
              </a:rPr>
              <a:pPr eaLnBrk="1" hangingPunct="1"/>
              <a:t>85</a:t>
            </a:fld>
            <a:endParaRPr lang="en-US" altLang="en-US" sz="1200">
              <a:solidFill>
                <a:srgbClr val="000000"/>
              </a:solidFill>
            </a:endParaRPr>
          </a:p>
        </p:txBody>
      </p:sp>
      <p:sp>
        <p:nvSpPr>
          <p:cNvPr id="624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246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74769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A04C7718-930F-4EFD-A639-EF3EFE3AFC81}" type="slidenum">
              <a:rPr lang="en-US" altLang="en-US" sz="1200">
                <a:solidFill>
                  <a:srgbClr val="000000"/>
                </a:solidFill>
              </a:rPr>
              <a:pPr eaLnBrk="1" hangingPunct="1"/>
              <a:t>6</a:t>
            </a:fld>
            <a:endParaRPr lang="en-US" altLang="en-US" sz="1200">
              <a:solidFill>
                <a:srgbClr val="000000"/>
              </a:solidFill>
            </a:endParaRPr>
          </a:p>
        </p:txBody>
      </p:sp>
      <p:sp>
        <p:nvSpPr>
          <p:cNvPr id="5325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325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194481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9F02539-4DDA-4367-92F7-ACDCD2F62079}" type="slidenum">
              <a:rPr lang="en-US" altLang="en-US" sz="1200">
                <a:solidFill>
                  <a:srgbClr val="000000"/>
                </a:solidFill>
              </a:rPr>
              <a:pPr eaLnBrk="1" hangingPunct="1"/>
              <a:t>87</a:t>
            </a:fld>
            <a:endParaRPr lang="en-US" altLang="en-US" sz="1200">
              <a:solidFill>
                <a:srgbClr val="000000"/>
              </a:solidFill>
            </a:endParaRPr>
          </a:p>
        </p:txBody>
      </p:sp>
      <p:sp>
        <p:nvSpPr>
          <p:cNvPr id="6349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349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4010392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4761E3F8-0B7F-4C5F-AB98-8C2633158809}" type="slidenum">
              <a:rPr lang="en-US" altLang="en-US" sz="1200">
                <a:solidFill>
                  <a:srgbClr val="000000"/>
                </a:solidFill>
              </a:rPr>
              <a:pPr eaLnBrk="1" hangingPunct="1"/>
              <a:t>88</a:t>
            </a:fld>
            <a:endParaRPr lang="en-US" altLang="en-US" sz="1200">
              <a:solidFill>
                <a:srgbClr val="000000"/>
              </a:solidFill>
            </a:endParaRPr>
          </a:p>
        </p:txBody>
      </p:sp>
      <p:sp>
        <p:nvSpPr>
          <p:cNvPr id="6451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451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96319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29F7FA53-E0A5-4198-B26B-FDE366D445A6}" type="slidenum">
              <a:rPr lang="en-US" altLang="en-US" sz="1200">
                <a:solidFill>
                  <a:srgbClr val="000000"/>
                </a:solidFill>
              </a:rPr>
              <a:pPr eaLnBrk="1" hangingPunct="1"/>
              <a:t>7</a:t>
            </a:fld>
            <a:endParaRPr lang="en-US" altLang="en-US" sz="1200">
              <a:solidFill>
                <a:srgbClr val="000000"/>
              </a:solidFill>
            </a:endParaRPr>
          </a:p>
        </p:txBody>
      </p:sp>
      <p:sp>
        <p:nvSpPr>
          <p:cNvPr id="542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427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90813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00D402B8-5C5E-4BBF-81E3-1CF3176DD126}" type="slidenum">
              <a:rPr lang="en-US" altLang="en-US" sz="1200">
                <a:solidFill>
                  <a:srgbClr val="000000"/>
                </a:solidFill>
              </a:rPr>
              <a:pPr eaLnBrk="1" hangingPunct="1"/>
              <a:t>8</a:t>
            </a:fld>
            <a:endParaRPr lang="en-US" altLang="en-US" sz="1200">
              <a:solidFill>
                <a:srgbClr val="000000"/>
              </a:solidFill>
            </a:endParaRPr>
          </a:p>
        </p:txBody>
      </p:sp>
      <p:sp>
        <p:nvSpPr>
          <p:cNvPr id="5529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530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80254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2"/>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fld id="{06026E94-A248-4834-AC1E-87E2DC0F29C4}" type="slidenum">
              <a:rPr lang="en-US" altLang="en-US" sz="1200">
                <a:solidFill>
                  <a:srgbClr val="000000"/>
                </a:solidFill>
              </a:rPr>
              <a:pPr eaLnBrk="1" hangingPunct="1"/>
              <a:t>9</a:t>
            </a:fld>
            <a:endParaRPr lang="en-US" altLang="en-US" sz="1200">
              <a:solidFill>
                <a:srgbClr val="000000"/>
              </a:solidFill>
            </a:endParaRPr>
          </a:p>
        </p:txBody>
      </p:sp>
      <p:sp>
        <p:nvSpPr>
          <p:cNvPr id="563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sz="2400">
                <a:solidFill>
                  <a:schemeClr val="bg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bg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bg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bg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buClr>
                <a:srgbClr val="FFFFFF"/>
              </a:buClr>
              <a:buSzPct val="100000"/>
              <a:buFont typeface="Times New Roman" panose="02020603050405020304" pitchFamily="18" charset="0"/>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632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444678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457200" fontAlgn="base">
              <a:spcBef>
                <a:spcPct val="0"/>
              </a:spcBef>
              <a:spcAft>
                <a:spcPct val="0"/>
              </a:spcAft>
            </a:pPr>
            <a:endParaRPr lang="en-US" sz="2400">
              <a:solidFill>
                <a:prstClr val="white"/>
              </a:solidFill>
            </a:endParaRPr>
          </a:p>
        </p:txBody>
      </p:sp>
      <p:sp>
        <p:nvSpPr>
          <p:cNvPr id="9" name="Title 8"/>
          <p:cNvSpPr>
            <a:spLocks noGrp="1"/>
          </p:cNvSpPr>
          <p:nvPr>
            <p:ph type="ctrTitle"/>
          </p:nvPr>
        </p:nvSpPr>
        <p:spPr>
          <a:xfrm>
            <a:off x="685800" y="1752603"/>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4"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24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pPr defTabSz="457200" eaLnBrk="0" fontAlgn="base" hangingPunct="0">
              <a:spcBef>
                <a:spcPct val="0"/>
              </a:spcBef>
              <a:spcAft>
                <a:spcPct val="0"/>
              </a:spcAft>
              <a:defRPr/>
            </a:pPr>
            <a:endParaRPr lang="en-US" sz="2400">
              <a:latin typeface="Times New Roman" pitchFamily="18" charset="0"/>
              <a:ea typeface="ＭＳ Ｐゴシック" pitchFamily="34" charset="-128"/>
            </a:endParaRPr>
          </a:p>
        </p:txBody>
      </p:sp>
      <p:sp>
        <p:nvSpPr>
          <p:cNvPr id="19" name="Footer Placeholder 18"/>
          <p:cNvSpPr>
            <a:spLocks noGrp="1"/>
          </p:cNvSpPr>
          <p:nvPr>
            <p:ph type="ftr" sz="quarter" idx="11"/>
          </p:nvPr>
        </p:nvSpPr>
        <p:spPr>
          <a:xfrm>
            <a:off x="4380073" y="6407946"/>
            <a:ext cx="2350681" cy="365125"/>
          </a:xfrm>
          <a:prstGeom prst="rect">
            <a:avLst/>
          </a:prstGeom>
        </p:spPr>
        <p:txBody>
          <a:bodyPr/>
          <a:lstStyle>
            <a:lvl1pPr>
              <a:defRPr>
                <a:solidFill>
                  <a:schemeClr val="accent1">
                    <a:tint val="20000"/>
                  </a:schemeClr>
                </a:solidFill>
              </a:defRPr>
            </a:lvl1pPr>
            <a:extLst/>
          </a:lstStyle>
          <a:p>
            <a:pPr defTabSz="457200" eaLnBrk="0" fontAlgn="base" hangingPunct="0">
              <a:spcBef>
                <a:spcPct val="0"/>
              </a:spcBef>
              <a:spcAft>
                <a:spcPct val="0"/>
              </a:spcAft>
            </a:pPr>
            <a:endParaRPr lang="en-US" sz="2400">
              <a:solidFill>
                <a:srgbClr val="2DA2BF">
                  <a:tint val="20000"/>
                </a:srgbClr>
              </a:solidFill>
              <a:latin typeface="Times New Roman" pitchFamily="18" charset="0"/>
              <a:ea typeface="ＭＳ Ｐゴシック" pitchFamily="34" charset="-128"/>
            </a:endParaRPr>
          </a:p>
        </p:txBody>
      </p:sp>
      <p:sp>
        <p:nvSpPr>
          <p:cNvPr id="27" name="Slide Number Placeholder 26"/>
          <p:cNvSpPr>
            <a:spLocks noGrp="1"/>
          </p:cNvSpPr>
          <p:nvPr>
            <p:ph type="sldNum" sz="quarter" idx="12"/>
          </p:nvPr>
        </p:nvSpPr>
        <p:spPr>
          <a:xfrm>
            <a:off x="8647272" y="6407946"/>
            <a:ext cx="365760" cy="365125"/>
          </a:xfrm>
          <a:prstGeom prst="rect">
            <a:avLst/>
          </a:prstGeom>
        </p:spPr>
        <p:txBody>
          <a:bodyPr/>
          <a:lstStyle>
            <a:lvl1pPr>
              <a:defRPr>
                <a:solidFill>
                  <a:srgbClr val="FFFFFF"/>
                </a:solidFill>
              </a:defRPr>
            </a:lvl1pPr>
            <a:extLst/>
          </a:lstStyle>
          <a:p>
            <a:pPr defTabSz="457200" eaLnBrk="0" fontAlgn="base" hangingPunct="0">
              <a:spcBef>
                <a:spcPct val="0"/>
              </a:spcBef>
              <a:spcAft>
                <a:spcPct val="0"/>
              </a:spcAft>
              <a:defRPr/>
            </a:pPr>
            <a:fld id="{3C130B58-2D2D-4E38-AEB5-470A5E062F9D}" type="slidenum">
              <a:rPr lang="en-US" altLang="en-US" sz="2400" smtClean="0">
                <a:latin typeface="Times New Roman" pitchFamily="18" charset="0"/>
                <a:ea typeface="ＭＳ Ｐゴシック" pitchFamily="34" charset="-128"/>
              </a:rPr>
              <a:pPr defTabSz="457200" eaLnBrk="0" fontAlgn="base" hangingPunct="0">
                <a:spcBef>
                  <a:spcPct val="0"/>
                </a:spcBef>
                <a:spcAft>
                  <a:spcPct val="0"/>
                </a:spcAft>
                <a:defRPr/>
              </a:pPr>
              <a:t>‹#›</a:t>
            </a:fld>
            <a:endParaRPr lang="en-US" altLang="en-US" sz="2400" dirty="0">
              <a:latin typeface="Times New Roman" pitchFamily="18" charset="0"/>
              <a:ea typeface="ＭＳ Ｐゴシック" pitchFamily="34" charset="-128"/>
            </a:endParaRPr>
          </a:p>
        </p:txBody>
      </p:sp>
      <p:pic>
        <p:nvPicPr>
          <p:cNvPr id="13" name="Picture 12" descr="http://www.hunterbusinessschool.edu/hunterbusiness/wp-content/uploads/2013/03/logo.gif"/>
          <p:cNvPicPr/>
          <p:nvPr userDrawn="1"/>
        </p:nvPicPr>
        <p:blipFill>
          <a:blip r:embed="rId3" cstate="print"/>
          <a:srcRect/>
          <a:stretch>
            <a:fillRect/>
          </a:stretch>
        </p:blipFill>
        <p:spPr bwMode="auto">
          <a:xfrm>
            <a:off x="152401" y="152400"/>
            <a:ext cx="923925" cy="692944"/>
          </a:xfrm>
          <a:prstGeom prst="rect">
            <a:avLst/>
          </a:prstGeom>
          <a:noFill/>
          <a:ln w="9525">
            <a:noFill/>
            <a:miter lim="800000"/>
            <a:headEnd/>
            <a:tailEnd/>
          </a:ln>
        </p:spPr>
      </p:pic>
    </p:spTree>
    <p:extLst>
      <p:ext uri="{BB962C8B-B14F-4D97-AF65-F5344CB8AC3E}">
        <p14:creationId xmlns:p14="http://schemas.microsoft.com/office/powerpoint/2010/main" xmlns="" val="406737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pic>
        <p:nvPicPr>
          <p:cNvPr id="10" name="Picture 9" descr="Hunter.jpg"/>
          <p:cNvPicPr>
            <a:picLocks noChangeAspect="1"/>
          </p:cNvPicPr>
          <p:nvPr userDrawn="1"/>
        </p:nvPicPr>
        <p:blipFill>
          <a:blip r:embed="rId2" cstate="print"/>
          <a:stretch>
            <a:fillRect/>
          </a:stretch>
        </p:blipFill>
        <p:spPr>
          <a:xfrm>
            <a:off x="8077200" y="6382264"/>
            <a:ext cx="533400" cy="399536"/>
          </a:xfrm>
          <a:prstGeom prst="rect">
            <a:avLst/>
          </a:prstGeom>
        </p:spPr>
      </p:pic>
      <p:sp>
        <p:nvSpPr>
          <p:cNvPr id="8" name="TextBox 7"/>
          <p:cNvSpPr txBox="1"/>
          <p:nvPr userDrawn="1"/>
        </p:nvSpPr>
        <p:spPr>
          <a:xfrm>
            <a:off x="6248400" y="6350915"/>
            <a:ext cx="1828800" cy="430887"/>
          </a:xfrm>
          <a:prstGeom prst="rect">
            <a:avLst/>
          </a:prstGeom>
          <a:noFill/>
        </p:spPr>
        <p:txBody>
          <a:bodyPr wrap="square" rtlCol="0">
            <a:spAutoFit/>
          </a:bodyPr>
          <a:lstStyle/>
          <a:p>
            <a:pPr defTabSz="457200" eaLnBrk="0" fontAlgn="base" hangingPunct="0">
              <a:spcBef>
                <a:spcPct val="0"/>
              </a:spcBef>
              <a:spcAft>
                <a:spcPct val="0"/>
              </a:spcAft>
              <a:defRPr/>
            </a:pPr>
            <a:r>
              <a:rPr lang="en-US" altLang="en-US" sz="1050" dirty="0">
                <a:solidFill>
                  <a:srgbClr val="114F96"/>
                </a:solidFill>
                <a:latin typeface="Arial" pitchFamily="34" charset="0"/>
                <a:ea typeface="ＭＳ Ｐゴシック" pitchFamily="34" charset="-128"/>
              </a:rPr>
              <a:t>Invitation to Computer Science, 7th Edition</a:t>
            </a:r>
          </a:p>
        </p:txBody>
      </p:sp>
    </p:spTree>
    <p:extLst>
      <p:ext uri="{BB962C8B-B14F-4D97-AF65-F5344CB8AC3E}">
        <p14:creationId xmlns:p14="http://schemas.microsoft.com/office/powerpoint/2010/main" xmlns="" val="48917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unter.jpg"/>
          <p:cNvPicPr>
            <a:picLocks noChangeAspect="1"/>
          </p:cNvPicPr>
          <p:nvPr userDrawn="1"/>
        </p:nvPicPr>
        <p:blipFill>
          <a:blip r:embed="rId2" cstate="print"/>
          <a:stretch>
            <a:fillRect/>
          </a:stretch>
        </p:blipFill>
        <p:spPr>
          <a:xfrm>
            <a:off x="8077200" y="6382264"/>
            <a:ext cx="533400" cy="399536"/>
          </a:xfrm>
          <a:prstGeom prst="rect">
            <a:avLst/>
          </a:prstGeom>
        </p:spPr>
      </p:pic>
      <p:sp>
        <p:nvSpPr>
          <p:cNvPr id="6" name="TextBox 5"/>
          <p:cNvSpPr txBox="1"/>
          <p:nvPr userDrawn="1"/>
        </p:nvSpPr>
        <p:spPr>
          <a:xfrm>
            <a:off x="6248400" y="6350915"/>
            <a:ext cx="1828800" cy="430887"/>
          </a:xfrm>
          <a:prstGeom prst="rect">
            <a:avLst/>
          </a:prstGeom>
          <a:noFill/>
        </p:spPr>
        <p:txBody>
          <a:bodyPr wrap="square" rtlCol="0">
            <a:spAutoFit/>
          </a:bodyPr>
          <a:lstStyle/>
          <a:p>
            <a:pPr defTabSz="457200" eaLnBrk="0" fontAlgn="base" hangingPunct="0">
              <a:spcBef>
                <a:spcPct val="0"/>
              </a:spcBef>
              <a:spcAft>
                <a:spcPct val="0"/>
              </a:spcAft>
              <a:defRPr/>
            </a:pPr>
            <a:r>
              <a:rPr lang="en-US" altLang="en-US" sz="1050" dirty="0">
                <a:solidFill>
                  <a:srgbClr val="114F96"/>
                </a:solidFill>
                <a:latin typeface="Arial" pitchFamily="34" charset="0"/>
                <a:ea typeface="ＭＳ Ｐゴシック" pitchFamily="34" charset="-128"/>
              </a:rPr>
              <a:t>Invitation to Computer Science, 7th Edition</a:t>
            </a:r>
          </a:p>
        </p:txBody>
      </p:sp>
    </p:spTree>
    <p:extLst>
      <p:ext uri="{BB962C8B-B14F-4D97-AF65-F5344CB8AC3E}">
        <p14:creationId xmlns:p14="http://schemas.microsoft.com/office/powerpoint/2010/main" xmlns="" val="266971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xfrm>
            <a:off x="533400" y="6324600"/>
            <a:ext cx="5867400" cy="381000"/>
          </a:xfrm>
          <a:prstGeom prst="rect">
            <a:avLst/>
          </a:prstGeom>
          <a:ln/>
        </p:spPr>
        <p:txBody>
          <a:bodyPr/>
          <a:lstStyle>
            <a:lvl1pPr>
              <a:defRPr/>
            </a:lvl1pPr>
          </a:lstStyle>
          <a:p>
            <a:pPr>
              <a:defRPr/>
            </a:pPr>
            <a:endParaRPr lang="en-US">
              <a:solidFill>
                <a:prstClr val="black"/>
              </a:solidFill>
            </a:endParaRPr>
          </a:p>
        </p:txBody>
      </p:sp>
      <p:sp>
        <p:nvSpPr>
          <p:cNvPr id="4" name="Rectangle 5"/>
          <p:cNvSpPr>
            <a:spLocks noGrp="1" noChangeArrowheads="1"/>
          </p:cNvSpPr>
          <p:nvPr>
            <p:ph type="sldNum" sz="quarter" idx="11"/>
          </p:nvPr>
        </p:nvSpPr>
        <p:spPr>
          <a:xfrm>
            <a:off x="6553200" y="6324600"/>
            <a:ext cx="2057400" cy="381000"/>
          </a:xfrm>
          <a:prstGeom prst="rect">
            <a:avLst/>
          </a:prstGeom>
          <a:ln/>
        </p:spPr>
        <p:txBody>
          <a:bodyPr/>
          <a:lstStyle>
            <a:lvl1pPr>
              <a:defRPr/>
            </a:lvl1pPr>
          </a:lstStyle>
          <a:p>
            <a:fld id="{192F5E65-D5DF-48FE-92D4-0E24D2077CF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xmlns="" val="322710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pPr defTabSz="457200" eaLnBrk="0" fontAlgn="base" hangingPunct="0">
              <a:spcBef>
                <a:spcPct val="0"/>
              </a:spcBef>
              <a:spcAft>
                <a:spcPct val="0"/>
              </a:spcAft>
            </a:pPr>
            <a:endParaRPr lang="en-US" sz="2400">
              <a:solidFill>
                <a:prstClr val="white"/>
              </a:solidFill>
              <a:latin typeface="Times New Roman" pitchFamily="18" charset="0"/>
              <a:ea typeface="ＭＳ Ｐゴシック" pitchFamily="34" charset="-128"/>
            </a:endParaRPr>
          </a:p>
        </p:txBody>
      </p:sp>
      <p:sp>
        <p:nvSpPr>
          <p:cNvPr id="14" name="Right Triangle 13"/>
          <p:cNvSpPr>
            <a:spLocks/>
          </p:cNvSpPr>
          <p:nvPr/>
        </p:nvSpPr>
        <p:spPr bwMode="auto">
          <a:xfrm>
            <a:off x="-6042" y="5791253"/>
            <a:ext cx="3402314" cy="1080868"/>
          </a:xfrm>
          <a:prstGeom prst="rtTriangle">
            <a:avLst/>
          </a:prstGeom>
          <a:blipFill>
            <a:blip r:embed="rId6"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defTabSz="457200" fontAlgn="base">
              <a:spcBef>
                <a:spcPct val="0"/>
              </a:spcBef>
              <a:spcAft>
                <a:spcPct val="0"/>
              </a:spcAft>
            </a:pPr>
            <a:endParaRPr lang="en-US" sz="2400">
              <a:solidFill>
                <a:prstClr val="white"/>
              </a:solidFill>
            </a:endParaRPr>
          </a:p>
        </p:txBody>
      </p:sp>
      <p:cxnSp>
        <p:nvCxnSpPr>
          <p:cNvPr id="15" name="Straight Connector 14"/>
          <p:cNvCxnSpPr/>
          <p:nvPr/>
        </p:nvCxnSpPr>
        <p:spPr>
          <a:xfrm>
            <a:off x="-9237" y="5787740"/>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30"/>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descr="Hunter.jpg"/>
          <p:cNvPicPr>
            <a:picLocks noChangeAspect="1"/>
          </p:cNvPicPr>
          <p:nvPr userDrawn="1"/>
        </p:nvPicPr>
        <p:blipFill>
          <a:blip r:embed="rId7" cstate="print"/>
          <a:stretch>
            <a:fillRect/>
          </a:stretch>
        </p:blipFill>
        <p:spPr>
          <a:xfrm>
            <a:off x="8077200" y="6382264"/>
            <a:ext cx="533400" cy="399536"/>
          </a:xfrm>
          <a:prstGeom prst="rect">
            <a:avLst/>
          </a:prstGeom>
        </p:spPr>
      </p:pic>
      <p:sp>
        <p:nvSpPr>
          <p:cNvPr id="16" name="TextBox 15"/>
          <p:cNvSpPr txBox="1"/>
          <p:nvPr userDrawn="1"/>
        </p:nvSpPr>
        <p:spPr>
          <a:xfrm>
            <a:off x="6248400" y="6350915"/>
            <a:ext cx="1828800" cy="430887"/>
          </a:xfrm>
          <a:prstGeom prst="rect">
            <a:avLst/>
          </a:prstGeom>
          <a:noFill/>
        </p:spPr>
        <p:txBody>
          <a:bodyPr wrap="square" rtlCol="0">
            <a:spAutoFit/>
          </a:bodyPr>
          <a:lstStyle/>
          <a:p>
            <a:pPr defTabSz="457200" eaLnBrk="0" fontAlgn="base" hangingPunct="0">
              <a:spcBef>
                <a:spcPct val="0"/>
              </a:spcBef>
              <a:spcAft>
                <a:spcPct val="0"/>
              </a:spcAft>
              <a:defRPr/>
            </a:pPr>
            <a:r>
              <a:rPr lang="en-US" altLang="en-US" sz="1050" dirty="0">
                <a:solidFill>
                  <a:srgbClr val="114F96"/>
                </a:solidFill>
                <a:latin typeface="Arial" pitchFamily="34" charset="0"/>
                <a:ea typeface="ＭＳ Ｐゴシック" pitchFamily="34" charset="-128"/>
              </a:rPr>
              <a:t>Invitation to Computer Science, 7th Edition</a:t>
            </a:r>
          </a:p>
        </p:txBody>
      </p:sp>
    </p:spTree>
    <p:extLst>
      <p:ext uri="{BB962C8B-B14F-4D97-AF65-F5344CB8AC3E}">
        <p14:creationId xmlns:p14="http://schemas.microsoft.com/office/powerpoint/2010/main" xmlns="" val="4051301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371600" y="2667002"/>
            <a:ext cx="6457950" cy="1938992"/>
          </a:xfrm>
          <a:prstGeom prst="rect">
            <a:avLst/>
          </a:prstGeom>
          <a:noFill/>
        </p:spPr>
        <p:txBody>
          <a:bodyPr>
            <a:spAutoFit/>
          </a:bodyPr>
          <a:lstStyle/>
          <a:p>
            <a:pPr algn="ctr" defTabSz="457200" fontAlgn="base">
              <a:spcBef>
                <a:spcPct val="0"/>
              </a:spcBef>
              <a:spcAft>
                <a:spcPct val="0"/>
              </a:spcAft>
              <a:buClr>
                <a:srgbClr val="FFFFFF"/>
              </a:buClr>
              <a:buSzPct val="100000"/>
              <a:defRPr/>
            </a:pPr>
            <a:r>
              <a:rPr lang="en-US" sz="4000" b="1" dirty="0">
                <a:solidFill>
                  <a:prstClr val="black"/>
                </a:solidFill>
                <a:latin typeface="Calibri"/>
                <a:ea typeface="ＭＳ Ｐゴシック" pitchFamily="34" charset="-128"/>
              </a:rPr>
              <a:t>Introduction to Computer Science</a:t>
            </a:r>
          </a:p>
          <a:p>
            <a:pPr algn="ctr" defTabSz="457200" fontAlgn="base">
              <a:spcBef>
                <a:spcPct val="0"/>
              </a:spcBef>
              <a:spcAft>
                <a:spcPct val="0"/>
              </a:spcAft>
              <a:buClr>
                <a:srgbClr val="FFFFFF"/>
              </a:buClr>
              <a:buSzPct val="100000"/>
              <a:defRPr/>
            </a:pPr>
            <a:r>
              <a:rPr lang="en-US" sz="4000" b="1" dirty="0">
                <a:solidFill>
                  <a:prstClr val="black"/>
                </a:solidFill>
                <a:latin typeface="Calibri"/>
                <a:ea typeface="ＭＳ Ｐゴシック" pitchFamily="34" charset="-128"/>
              </a:rPr>
              <a:t>Day </a:t>
            </a:r>
            <a:r>
              <a:rPr lang="en-US" sz="4000" b="1" dirty="0" smtClean="0">
                <a:solidFill>
                  <a:prstClr val="black"/>
                </a:solidFill>
                <a:latin typeface="Calibri"/>
                <a:ea typeface="ＭＳ Ｐゴシック" pitchFamily="34" charset="-128"/>
              </a:rPr>
              <a:t>4</a:t>
            </a:r>
            <a:endParaRPr lang="en-US" sz="4000" b="1" dirty="0">
              <a:solidFill>
                <a:prstClr val="black"/>
              </a:solidFill>
              <a:latin typeface="Calibri"/>
              <a:ea typeface="ＭＳ Ｐゴシック" pitchFamily="34" charset="-128"/>
            </a:endParaRPr>
          </a:p>
        </p:txBody>
      </p:sp>
    </p:spTree>
    <p:extLst>
      <p:ext uri="{BB962C8B-B14F-4D97-AF65-F5344CB8AC3E}">
        <p14:creationId xmlns:p14="http://schemas.microsoft.com/office/powerpoint/2010/main" xmlns="" val="32771972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endParaRPr lang="en-US" sz="3600" kern="0" dirty="0">
              <a:solidFill>
                <a:srgbClr val="222222"/>
              </a:solidFill>
              <a:latin typeface="+mj-lt"/>
              <a:cs typeface="ＭＳ Ｐゴシック" charset="-128"/>
            </a:endParaRPr>
          </a:p>
        </p:txBody>
      </p:sp>
      <p:pic>
        <p:nvPicPr>
          <p:cNvPr id="21510" name="Picture 6" descr="C:\Users\PaulRefurb\Documents\Ch 11-07-14\Books\952 Schneider Invitation to CS 7e - Alyssa - xxx\02_NEW PDFs and Figures\Figures\C8814_ch13\C8814_f130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08624" y="1524002"/>
            <a:ext cx="4526756" cy="445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22531"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Example simulation: McBurger</a:t>
            </a:r>
          </a:p>
          <a:p>
            <a:r>
              <a:rPr lang="en-US" altLang="en-US" smtClean="0">
                <a:ea typeface="ＭＳ Ｐゴシック" panose="020B0600070205080204" pitchFamily="34" charset="-128"/>
              </a:rPr>
              <a:t>Events in this model</a:t>
            </a:r>
          </a:p>
          <a:p>
            <a:pPr lvl="1"/>
            <a:r>
              <a:rPr lang="en-US" altLang="en-US" smtClean="0">
                <a:ea typeface="ＭＳ Ｐゴシック" panose="020B0600070205080204" pitchFamily="34" charset="-128"/>
              </a:rPr>
              <a:t>Customer arrives</a:t>
            </a:r>
          </a:p>
          <a:p>
            <a:pPr lvl="2"/>
            <a:r>
              <a:rPr lang="en-US" altLang="en-US" smtClean="0">
                <a:ea typeface="ＭＳ Ｐゴシック" panose="020B0600070205080204" pitchFamily="34" charset="-128"/>
              </a:rPr>
              <a:t>Adds to line or makes idle server busy</a:t>
            </a:r>
          </a:p>
          <a:p>
            <a:pPr lvl="1"/>
            <a:r>
              <a:rPr lang="en-US" altLang="en-US" smtClean="0">
                <a:ea typeface="ＭＳ Ｐゴシック" panose="020B0600070205080204" pitchFamily="34" charset="-128"/>
              </a:rPr>
              <a:t>Customer departs</a:t>
            </a:r>
          </a:p>
          <a:p>
            <a:pPr lvl="2"/>
            <a:r>
              <a:rPr lang="en-US" altLang="en-US" smtClean="0">
                <a:ea typeface="ＭＳ Ｐゴシック" panose="020B0600070205080204" pitchFamily="34" charset="-128"/>
              </a:rPr>
              <a:t>Removes customer from line or makes server idle</a:t>
            </a:r>
          </a:p>
          <a:p>
            <a:r>
              <a:rPr lang="en-US" altLang="en-US" smtClean="0">
                <a:ea typeface="ＭＳ Ｐゴシック" panose="020B0600070205080204" pitchFamily="34" charset="-128"/>
              </a:rPr>
              <a:t>Construct algorithms for each event</a:t>
            </a:r>
          </a:p>
          <a:p>
            <a:pPr lvl="1"/>
            <a:r>
              <a:rPr lang="en-US" altLang="en-US" smtClean="0">
                <a:ea typeface="ＭＳ Ｐゴシック" panose="020B0600070205080204" pitchFamily="34" charset="-128"/>
              </a:rPr>
              <a:t>Update state of simulation for event</a:t>
            </a:r>
          </a:p>
          <a:p>
            <a:pPr lvl="1"/>
            <a:r>
              <a:rPr lang="en-US" altLang="en-US" smtClean="0">
                <a:ea typeface="ＭＳ Ｐゴシック" panose="020B0600070205080204" pitchFamily="34" charset="-128"/>
              </a:rPr>
              <a:t>Record data to be collected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23555"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Example simulation: McBurger</a:t>
            </a:r>
          </a:p>
          <a:p>
            <a:r>
              <a:rPr lang="en-US" altLang="en-US" smtClean="0">
                <a:ea typeface="ＭＳ Ｐゴシック" panose="020B0600070205080204" pitchFamily="34" charset="-128"/>
              </a:rPr>
              <a:t>For each customer, record:</a:t>
            </a:r>
          </a:p>
          <a:p>
            <a:pPr lvl="1"/>
            <a:r>
              <a:rPr lang="en-US" altLang="en-US" smtClean="0">
                <a:ea typeface="ＭＳ Ｐゴシック" panose="020B0600070205080204" pitchFamily="34" charset="-128"/>
              </a:rPr>
              <a:t>Time spent waiting (T</a:t>
            </a:r>
            <a:r>
              <a:rPr lang="en-US" altLang="en-US" baseline="-25000" smtClean="0">
                <a:ea typeface="ＭＳ Ｐゴシック" panose="020B0600070205080204" pitchFamily="34" charset="-128"/>
              </a:rPr>
              <a:t>depart</a:t>
            </a:r>
            <a:r>
              <a:rPr lang="en-US" altLang="en-US" smtClean="0">
                <a:ea typeface="ＭＳ Ｐゴシック" panose="020B0600070205080204" pitchFamily="34" charset="-128"/>
              </a:rPr>
              <a:t> – T</a:t>
            </a:r>
            <a:r>
              <a:rPr lang="en-US" altLang="en-US" baseline="-25000" smtClean="0">
                <a:ea typeface="ＭＳ Ｐゴシック" panose="020B0600070205080204" pitchFamily="34" charset="-128"/>
              </a:rPr>
              <a:t>arrive</a:t>
            </a:r>
            <a:r>
              <a:rPr lang="en-US" altLang="en-US" smtClean="0">
                <a:ea typeface="ＭＳ Ｐゴシック" panose="020B0600070205080204" pitchFamily="34" charset="-128"/>
              </a:rPr>
              <a:t> – T</a:t>
            </a:r>
            <a:r>
              <a:rPr lang="en-US" altLang="en-US" baseline="-25000" smtClean="0">
                <a:ea typeface="ＭＳ Ｐゴシック" panose="020B0600070205080204" pitchFamily="34" charset="-128"/>
              </a:rPr>
              <a:t>serve</a:t>
            </a:r>
            <a:r>
              <a:rPr lang="en-US" altLang="en-US" smtClean="0">
                <a:ea typeface="ＭＳ Ｐゴシック" panose="020B0600070205080204" pitchFamily="34" charset="-128"/>
              </a:rPr>
              <a:t>)</a:t>
            </a:r>
          </a:p>
          <a:p>
            <a:pPr lvl="1"/>
            <a:r>
              <a:rPr lang="en-US" altLang="en-US" smtClean="0">
                <a:ea typeface="ＭＳ Ｐゴシック" panose="020B0600070205080204" pitchFamily="34" charset="-128"/>
              </a:rPr>
              <a:t>Time being served (T</a:t>
            </a:r>
            <a:r>
              <a:rPr lang="en-US" altLang="en-US" baseline="-25000" smtClean="0">
                <a:ea typeface="ＭＳ Ｐゴシック" panose="020B0600070205080204" pitchFamily="34" charset="-128"/>
              </a:rPr>
              <a:t>serve</a:t>
            </a:r>
            <a:r>
              <a:rPr lang="en-US" altLang="en-US" smtClean="0">
                <a:ea typeface="ＭＳ Ｐゴシック" panose="020B0600070205080204" pitchFamily="34" charset="-128"/>
              </a:rPr>
              <a:t>)</a:t>
            </a:r>
          </a:p>
          <a:p>
            <a:r>
              <a:rPr lang="en-US" altLang="en-US" smtClean="0">
                <a:ea typeface="ＭＳ Ｐゴシック" panose="020B0600070205080204" pitchFamily="34" charset="-128"/>
              </a:rPr>
              <a:t>For each server, record:</a:t>
            </a:r>
          </a:p>
          <a:p>
            <a:pPr lvl="1"/>
            <a:r>
              <a:rPr lang="en-US" altLang="en-US" smtClean="0">
                <a:ea typeface="ＭＳ Ｐゴシック" panose="020B0600070205080204" pitchFamily="34" charset="-128"/>
              </a:rPr>
              <a:t>Total time spent serving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endParaRPr lang="en-US" sz="3600" kern="0" dirty="0">
              <a:solidFill>
                <a:srgbClr val="222222"/>
              </a:solidFill>
              <a:latin typeface="+mj-lt"/>
              <a:cs typeface="ＭＳ Ｐゴシック" charset="-128"/>
            </a:endParaRPr>
          </a:p>
        </p:txBody>
      </p:sp>
      <p:pic>
        <p:nvPicPr>
          <p:cNvPr id="24582" name="Picture 6" descr="C:\Users\PaulRefurb\Documents\Ch 11-07-14\Books\952 Schneider Invitation to CS 7e - Alyssa - xxx\02_NEW PDFs and Figures\Figures\C8814_ch13\C8814_f1304.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5724" y="1679577"/>
            <a:ext cx="5212556" cy="411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25603"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Example simulation: McBurger</a:t>
            </a:r>
          </a:p>
          <a:p>
            <a:r>
              <a:rPr lang="en-US" altLang="en-US" smtClean="0">
                <a:ea typeface="ＭＳ Ｐゴシック" panose="020B0600070205080204" pitchFamily="34" charset="-128"/>
              </a:rPr>
              <a:t>Time being served, T</a:t>
            </a:r>
            <a:r>
              <a:rPr lang="en-US" altLang="en-US" baseline="-25000" smtClean="0">
                <a:ea typeface="ＭＳ Ｐゴシック" panose="020B0600070205080204" pitchFamily="34" charset="-128"/>
              </a:rPr>
              <a:t>serve</a:t>
            </a:r>
            <a:r>
              <a:rPr lang="en-US" altLang="en-US" smtClean="0">
                <a:ea typeface="ＭＳ Ｐゴシック" panose="020B0600070205080204" pitchFamily="34" charset="-128"/>
              </a:rPr>
              <a:t>, is stochastic</a:t>
            </a:r>
          </a:p>
          <a:p>
            <a:r>
              <a:rPr lang="en-US" altLang="en-US" smtClean="0">
                <a:ea typeface="ＭＳ Ｐゴシック" panose="020B0600070205080204" pitchFamily="34" charset="-128"/>
              </a:rPr>
              <a:t>Generate based on </a:t>
            </a:r>
            <a:r>
              <a:rPr lang="en-US" altLang="en-US" b="1" smtClean="0">
                <a:ea typeface="ＭＳ Ｐゴシック" panose="020B0600070205080204" pitchFamily="34" charset="-128"/>
              </a:rPr>
              <a:t>statistical distribution</a:t>
            </a:r>
          </a:p>
          <a:p>
            <a:pPr lvl="1"/>
            <a:r>
              <a:rPr lang="en-US" altLang="en-US" smtClean="0">
                <a:ea typeface="ＭＳ Ｐゴシック" panose="020B0600070205080204" pitchFamily="34" charset="-128"/>
              </a:rPr>
              <a:t>Equation that captures probabilities of different values occurring</a:t>
            </a:r>
          </a:p>
          <a:p>
            <a:r>
              <a:rPr lang="en-US" altLang="en-US" smtClean="0">
                <a:ea typeface="ＭＳ Ｐゴシック" panose="020B0600070205080204" pitchFamily="34" charset="-128"/>
              </a:rPr>
              <a:t>Derive distribution from external sources</a:t>
            </a:r>
          </a:p>
          <a:p>
            <a:pPr lvl="1"/>
            <a:r>
              <a:rPr lang="en-US" altLang="en-US" smtClean="0">
                <a:ea typeface="ＭＳ Ｐゴシック" panose="020B0600070205080204" pitchFamily="34" charset="-128"/>
              </a:rPr>
              <a:t>Other restaurants</a:t>
            </a:r>
          </a:p>
          <a:p>
            <a:r>
              <a:rPr lang="en-US" altLang="en-US" b="1" smtClean="0">
                <a:ea typeface="ＭＳ Ｐゴシック" panose="020B0600070205080204" pitchFamily="34" charset="-128"/>
              </a:rPr>
              <a:t>Garbage in, garbage out</a:t>
            </a:r>
            <a:r>
              <a:rPr lang="en-US" altLang="en-US" smtClean="0">
                <a:ea typeface="ＭＳ Ｐゴシック" panose="020B0600070205080204" pitchFamily="34" charset="-128"/>
              </a:rPr>
              <a:t>: quality of the results depend on quality of data and assumptions</a:t>
            </a:r>
            <a:endParaRPr lang="en-US" altLang="en-US" b="1"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endParaRPr lang="en-US" sz="3600" kern="0" dirty="0">
              <a:solidFill>
                <a:srgbClr val="222222"/>
              </a:solidFill>
              <a:latin typeface="+mj-lt"/>
              <a:cs typeface="ＭＳ Ｐゴシック" charset="-128"/>
            </a:endParaRPr>
          </a:p>
        </p:txBody>
      </p:sp>
      <p:pic>
        <p:nvPicPr>
          <p:cNvPr id="26630" name="Picture 6" descr="C:\Users\PaulRefurb\Documents\Ch 11-07-14\Books\952 Schneider Invitation to CS 7e - Alyssa - xxx\02_NEW PDFs and Figures\Figures\C8814_ch13\C8814_f1305.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37236" y="1600201"/>
            <a:ext cx="3869531" cy="447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27651"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Example simulation: McBurger</a:t>
            </a:r>
          </a:p>
          <a:p>
            <a:r>
              <a:rPr lang="en-US" altLang="en-US" smtClean="0">
                <a:ea typeface="ＭＳ Ｐゴシック" panose="020B0600070205080204" pitchFamily="34" charset="-128"/>
              </a:rPr>
              <a:t>To generate stochastic time:</a:t>
            </a:r>
          </a:p>
          <a:p>
            <a:pPr lvl="1"/>
            <a:r>
              <a:rPr lang="en-US" altLang="en-US" smtClean="0">
                <a:ea typeface="ＭＳ Ｐゴシック" panose="020B0600070205080204" pitchFamily="34" charset="-128"/>
              </a:rPr>
              <a:t>Generate a value from distribution</a:t>
            </a:r>
          </a:p>
          <a:p>
            <a:pPr lvl="1"/>
            <a:r>
              <a:rPr lang="en-US" altLang="en-US" smtClean="0">
                <a:ea typeface="ＭＳ Ｐゴシック" panose="020B0600070205080204" pitchFamily="34" charset="-128"/>
              </a:rPr>
              <a:t>Use that to generate a time</a:t>
            </a:r>
          </a:p>
          <a:p>
            <a:r>
              <a:rPr lang="en-US" altLang="en-US" b="1" smtClean="0">
                <a:ea typeface="ＭＳ Ｐゴシック" panose="020B0600070205080204" pitchFamily="34" charset="-128"/>
              </a:rPr>
              <a:t>Uniform random number</a:t>
            </a:r>
            <a:endParaRPr lang="en-US" altLang="en-US" smtClean="0">
              <a:ea typeface="ＭＳ Ｐゴシック" panose="020B0600070205080204" pitchFamily="34" charset="-128"/>
            </a:endParaRPr>
          </a:p>
          <a:p>
            <a:pPr lvl="1"/>
            <a:r>
              <a:rPr lang="en-US" altLang="en-US" smtClean="0">
                <a:ea typeface="ＭＳ Ｐゴシック" panose="020B0600070205080204" pitchFamily="34" charset="-128"/>
              </a:rPr>
              <a:t>Chosen randomly from a range of values</a:t>
            </a:r>
          </a:p>
          <a:p>
            <a:pPr lvl="1"/>
            <a:r>
              <a:rPr lang="en-US" altLang="en-US" smtClean="0">
                <a:ea typeface="ＭＳ Ｐゴシック" panose="020B0600070205080204" pitchFamily="34" charset="-128"/>
              </a:rPr>
              <a:t>All values equally likely to be chosen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endParaRPr lang="en-US" sz="3600" kern="0" dirty="0">
              <a:solidFill>
                <a:srgbClr val="222222"/>
              </a:solidFill>
              <a:latin typeface="+mj-lt"/>
              <a:cs typeface="ＭＳ Ｐゴシック" charset="-128"/>
            </a:endParaRPr>
          </a:p>
        </p:txBody>
      </p:sp>
      <p:pic>
        <p:nvPicPr>
          <p:cNvPr id="28678" name="Picture 6" descr="C:\Users\PaulRefurb\Documents\Ch 11-07-14\Books\952 Schneider Invitation to CS 7e - Alyssa - xxx\02_NEW PDFs and Figures\Figures\C8814_ch13\C8814_f130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7856" y="1674815"/>
            <a:ext cx="5348288" cy="419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endParaRPr lang="en-US" sz="3600" kern="0" dirty="0">
              <a:solidFill>
                <a:srgbClr val="222222"/>
              </a:solidFill>
              <a:latin typeface="+mj-lt"/>
              <a:cs typeface="ＭＳ Ｐゴシック" charset="-128"/>
            </a:endParaRPr>
          </a:p>
        </p:txBody>
      </p:sp>
      <p:pic>
        <p:nvPicPr>
          <p:cNvPr id="29702" name="Picture 6" descr="C:\Users\PaulRefurb\Documents\Ch 11-07-14\Books\952 Schneider Invitation to CS 7e - Alyssa - xxx\02_NEW PDFs and Figures\Figures\C8814_ch13\C8814_f1307.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89511" y="1676400"/>
            <a:ext cx="5564981"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5" descr="C:\Users\PaulRefurb\Documents\Ch 11-07-14\Books\952 Schneider Invitation to CS 7e - Alyssa - xxx\02_NEW PDFs and Figures\Figures\C8814_ch13\C8814_f1308.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06230" y="631827"/>
            <a:ext cx="4731544" cy="538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43000" y="228600"/>
            <a:ext cx="6858000" cy="1328738"/>
          </a:xfrm>
          <a:prstGeom prst="rect">
            <a:avLst/>
          </a:prstGeom>
        </p:spPr>
        <p:txBody>
          <a:bodyPr>
            <a:spAutoFit/>
          </a:bodyPr>
          <a:lstStyle/>
          <a:p>
            <a:pPr lvl="1" algn="ctr">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US" sz="4400" b="1" dirty="0"/>
              <a:t>Chapter 13</a:t>
            </a:r>
          </a:p>
          <a:p>
            <a:pPr lvl="1" algn="ctr">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US" sz="3600" b="1" dirty="0"/>
              <a:t>Simulation and Modeling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31747" name="Rectangle 2"/>
          <p:cNvSpPr>
            <a:spLocks noGrp="1" noChangeArrowheads="1"/>
          </p:cNvSpPr>
          <p:nvPr>
            <p:ph idx="1"/>
          </p:nvPr>
        </p:nvSpPr>
        <p:spPr/>
        <p:txBody>
          <a:bodyPr/>
          <a:lstStyle/>
          <a:p>
            <a:pPr>
              <a:buFontTx/>
              <a:buNone/>
            </a:pPr>
            <a:r>
              <a:rPr lang="en-US" altLang="en-US" dirty="0" smtClean="0">
                <a:ea typeface="ＭＳ Ｐゴシック" panose="020B0600070205080204" pitchFamily="34" charset="-128"/>
              </a:rPr>
              <a:t>Example simulation: </a:t>
            </a:r>
            <a:r>
              <a:rPr lang="en-US" altLang="en-US" dirty="0" err="1" smtClean="0">
                <a:ea typeface="ＭＳ Ｐゴシック" panose="020B0600070205080204" pitchFamily="34" charset="-128"/>
              </a:rPr>
              <a:t>McBurger</a:t>
            </a:r>
            <a:endParaRPr lang="en-US" altLang="en-US" dirty="0" smtClean="0">
              <a:ea typeface="ＭＳ Ｐゴシック" panose="020B0600070205080204" pitchFamily="34" charset="-128"/>
            </a:endParaRPr>
          </a:p>
          <a:p>
            <a:r>
              <a:rPr lang="en-US" altLang="en-US" dirty="0" smtClean="0">
                <a:ea typeface="ＭＳ Ｐゴシック" panose="020B0600070205080204" pitchFamily="34" charset="-128"/>
              </a:rPr>
              <a:t>Outcomes: what data should be reported?</a:t>
            </a:r>
          </a:p>
          <a:p>
            <a:pPr lvl="1"/>
            <a:r>
              <a:rPr lang="en-US" altLang="en-US" dirty="0" smtClean="0">
                <a:ea typeface="ＭＳ Ｐゴシック" panose="020B0600070205080204" pitchFamily="34" charset="-128"/>
              </a:rPr>
              <a:t>Average customer waiting time</a:t>
            </a:r>
          </a:p>
          <a:p>
            <a:pPr lvl="1"/>
            <a:r>
              <a:rPr lang="en-US" altLang="en-US" dirty="0" smtClean="0">
                <a:ea typeface="ＭＳ Ｐゴシック" panose="020B0600070205080204" pitchFamily="34" charset="-128"/>
              </a:rPr>
              <a:t>Maximum length of waiting line</a:t>
            </a:r>
          </a:p>
          <a:p>
            <a:pPr lvl="1"/>
            <a:r>
              <a:rPr lang="en-US" altLang="en-US" dirty="0" smtClean="0">
                <a:ea typeface="ＭＳ Ｐゴシック" panose="020B0600070205080204" pitchFamily="34" charset="-128"/>
              </a:rPr>
              <a:t>Server busy percentage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a:t>
            </a:r>
            <a:endParaRPr lang="en-US" altLang="en-US" sz="2800">
              <a:ea typeface="ＭＳ Ｐゴシック" panose="020B0600070205080204" pitchFamily="34" charset="-128"/>
            </a:endParaRPr>
          </a:p>
        </p:txBody>
      </p:sp>
      <p:sp>
        <p:nvSpPr>
          <p:cNvPr id="32771" name="Rectangle 2"/>
          <p:cNvSpPr>
            <a:spLocks noGrp="1" noChangeArrowheads="1"/>
          </p:cNvSpPr>
          <p:nvPr>
            <p:ph idx="1"/>
          </p:nvPr>
        </p:nvSpPr>
        <p:spPr/>
        <p:txBody>
          <a:bodyPr/>
          <a:lstStyle/>
          <a:p>
            <a:r>
              <a:rPr lang="en-US" altLang="en-US" smtClean="0">
                <a:ea typeface="ＭＳ Ｐゴシック" panose="020B0600070205080204" pitchFamily="34" charset="-128"/>
              </a:rPr>
              <a:t>Real-world models require many more computations</a:t>
            </a:r>
          </a:p>
          <a:p>
            <a:r>
              <a:rPr lang="en-US" altLang="en-US" smtClean="0">
                <a:ea typeface="ＭＳ Ｐゴシック" panose="020B0600070205080204" pitchFamily="34" charset="-128"/>
              </a:rPr>
              <a:t>NERSC climate system model</a:t>
            </a:r>
          </a:p>
          <a:p>
            <a:pPr lvl="1"/>
            <a:r>
              <a:rPr lang="en-US" altLang="en-US" smtClean="0">
                <a:ea typeface="ＭＳ Ｐゴシック" panose="020B0600070205080204" pitchFamily="34" charset="-128"/>
              </a:rPr>
              <a:t>10</a:t>
            </a:r>
            <a:r>
              <a:rPr lang="en-US" altLang="en-US" baseline="30000" smtClean="0">
                <a:ea typeface="ＭＳ Ｐゴシック" panose="020B0600070205080204" pitchFamily="34" charset="-128"/>
              </a:rPr>
              <a:t>17</a:t>
            </a:r>
            <a:r>
              <a:rPr lang="en-US" altLang="en-US" smtClean="0">
                <a:ea typeface="ＭＳ Ｐゴシック" panose="020B0600070205080204" pitchFamily="34" charset="-128"/>
              </a:rPr>
              <a:t> computations</a:t>
            </a:r>
          </a:p>
          <a:p>
            <a:pPr lvl="2"/>
            <a:r>
              <a:rPr lang="en-US" altLang="en-US" smtClean="0">
                <a:ea typeface="ＭＳ Ｐゴシック" panose="020B0600070205080204" pitchFamily="34" charset="-128"/>
              </a:rPr>
              <a:t>Requires large parallel computer systems</a:t>
            </a:r>
          </a:p>
          <a:p>
            <a:pPr lvl="1"/>
            <a:r>
              <a:rPr lang="en-US" altLang="en-US" smtClean="0">
                <a:ea typeface="ＭＳ Ｐゴシック" panose="020B0600070205080204" pitchFamily="34" charset="-128"/>
              </a:rPr>
              <a:t>Produces 500 million data values</a:t>
            </a:r>
          </a:p>
          <a:p>
            <a:r>
              <a:rPr lang="en-US" altLang="en-US" b="1" smtClean="0">
                <a:ea typeface="ＭＳ Ｐゴシック" panose="020B0600070205080204" pitchFamily="34" charset="-128"/>
              </a:rPr>
              <a:t>Scientific visualization</a:t>
            </a:r>
            <a:r>
              <a:rPr lang="en-US" altLang="en-US" smtClean="0">
                <a:ea typeface="ＭＳ Ｐゴシック" panose="020B0600070205080204" pitchFamily="34" charset="-128"/>
              </a:rPr>
              <a:t>: methods for visualizing data to highlight important characteristics</a:t>
            </a:r>
          </a:p>
          <a:p>
            <a:r>
              <a:rPr lang="en-US" altLang="en-US" i="1" smtClean="0">
                <a:ea typeface="ＭＳ Ｐゴシック" panose="020B0600070205080204" pitchFamily="34" charset="-128"/>
              </a:rPr>
              <a:t>Not</a:t>
            </a:r>
            <a:r>
              <a:rPr lang="en-US" altLang="en-US" b="1" smtClean="0">
                <a:ea typeface="ＭＳ Ｐゴシック" panose="020B0600070205080204" pitchFamily="34" charset="-128"/>
              </a:rPr>
              <a:t> computer graphics</a:t>
            </a: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 (cont'd.)</a:t>
            </a:r>
            <a:endParaRPr lang="en-US" altLang="en-US" sz="2800">
              <a:ea typeface="ＭＳ Ｐゴシック" panose="020B0600070205080204" pitchFamily="34" charset="-128"/>
            </a:endParaRPr>
          </a:p>
        </p:txBody>
      </p:sp>
      <p:sp>
        <p:nvSpPr>
          <p:cNvPr id="33795"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Example 1: model of ocean tides</a:t>
            </a:r>
          </a:p>
          <a:p>
            <a:r>
              <a:rPr lang="en-US" altLang="en-US" smtClean="0">
                <a:ea typeface="ＭＳ Ｐゴシック" panose="020B0600070205080204" pitchFamily="34" charset="-128"/>
              </a:rPr>
              <a:t>Produces predicted tide height for every 30 seconds of 24-hour day</a:t>
            </a:r>
          </a:p>
          <a:p>
            <a:r>
              <a:rPr lang="en-US" altLang="en-US" smtClean="0">
                <a:ea typeface="ＭＳ Ｐゴシック" panose="020B0600070205080204" pitchFamily="34" charset="-128"/>
              </a:rPr>
              <a:t>Displays as a graph, easier to see features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C:\Users\PaulRefurb\Documents\Ch 11-07-14\Books\952 Schneider Invitation to CS 7e - Alyssa - xxx\02_NEW PDFs and Figures\Figures\C8814_ch13\C8814_f1309.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72930" y="625477"/>
            <a:ext cx="4198144"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 (cont'd.)</a:t>
            </a:r>
            <a:endParaRPr lang="en-US" altLang="en-US" sz="2800">
              <a:ea typeface="ＭＳ Ｐゴシック" panose="020B0600070205080204" pitchFamily="34" charset="-128"/>
            </a:endParaRPr>
          </a:p>
        </p:txBody>
      </p:sp>
      <p:sp>
        <p:nvSpPr>
          <p:cNvPr id="35843" name="Rectangle 2"/>
          <p:cNvSpPr>
            <a:spLocks noGrp="1" noChangeArrowheads="1"/>
          </p:cNvSpPr>
          <p:nvPr>
            <p:ph idx="1"/>
          </p:nvPr>
        </p:nvSpPr>
        <p:spPr>
          <a:xfrm>
            <a:off x="457200" y="1481330"/>
            <a:ext cx="4062845" cy="4525963"/>
          </a:xfrm>
        </p:spPr>
        <p:txBody>
          <a:bodyPr/>
          <a:lstStyle/>
          <a:p>
            <a:pPr>
              <a:buFontTx/>
              <a:buNone/>
            </a:pPr>
            <a:r>
              <a:rPr lang="en-US" altLang="en-US" dirty="0" smtClean="0">
                <a:ea typeface="ＭＳ Ｐゴシック" panose="020B0600070205080204" pitchFamily="34" charset="-128"/>
              </a:rPr>
              <a:t>Example 2: model of tides and temperatures</a:t>
            </a:r>
          </a:p>
          <a:p>
            <a:r>
              <a:rPr lang="en-US" altLang="en-US" dirty="0" smtClean="0">
                <a:ea typeface="ＭＳ Ｐゴシック" panose="020B0600070205080204" pitchFamily="34" charset="-128"/>
              </a:rPr>
              <a:t>Produces twice as much data</a:t>
            </a:r>
          </a:p>
          <a:p>
            <a:r>
              <a:rPr lang="en-US" altLang="en-US" dirty="0" smtClean="0">
                <a:ea typeface="ＭＳ Ｐゴシック" panose="020B0600070205080204" pitchFamily="34" charset="-128"/>
              </a:rPr>
              <a:t>Displays both sets of data on one graph</a:t>
            </a:r>
          </a:p>
          <a:p>
            <a:r>
              <a:rPr lang="en-US" altLang="en-US" dirty="0" smtClean="0">
                <a:ea typeface="ＭＳ Ｐゴシック" panose="020B0600070205080204" pitchFamily="34" charset="-128"/>
              </a:rPr>
              <a:t>Interactions become more evident</a:t>
            </a:r>
          </a:p>
        </p:txBody>
      </p:sp>
      <p:pic>
        <p:nvPicPr>
          <p:cNvPr id="4" name="Picture 5" descr="C:\Users\PaulRefurb\Documents\Ch 11-07-14\Books\952 Schneider Invitation to CS 7e - Alyssa - xxx\02_NEW PDFs and Figures\Figures\C8814_ch13\C8814_f131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71744" y="1506683"/>
            <a:ext cx="3678148" cy="44829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 (cont'd.) </a:t>
            </a:r>
            <a:endParaRPr lang="en-US" altLang="en-US" sz="2800">
              <a:ea typeface="ＭＳ Ｐゴシック" panose="020B0600070205080204" pitchFamily="34" charset="-128"/>
            </a:endParaRPr>
          </a:p>
        </p:txBody>
      </p:sp>
      <p:sp>
        <p:nvSpPr>
          <p:cNvPr id="37891" name="Rectangle 2"/>
          <p:cNvSpPr>
            <a:spLocks noGrp="1" noChangeArrowheads="1"/>
          </p:cNvSpPr>
          <p:nvPr>
            <p:ph idx="1"/>
          </p:nvPr>
        </p:nvSpPr>
        <p:spPr>
          <a:xfrm>
            <a:off x="457200" y="1481330"/>
            <a:ext cx="4062845" cy="4525963"/>
          </a:xfrm>
        </p:spPr>
        <p:txBody>
          <a:bodyPr/>
          <a:lstStyle/>
          <a:p>
            <a:pPr>
              <a:buFontTx/>
              <a:buNone/>
            </a:pPr>
            <a:r>
              <a:rPr lang="en-US" altLang="en-US" dirty="0" smtClean="0">
                <a:ea typeface="ＭＳ Ｐゴシック" panose="020B0600070205080204" pitchFamily="34" charset="-128"/>
              </a:rPr>
              <a:t>Example 3: model of forest fire intensity</a:t>
            </a:r>
          </a:p>
          <a:p>
            <a:r>
              <a:rPr lang="en-US" altLang="en-US" dirty="0" smtClean="0">
                <a:ea typeface="ＭＳ Ｐゴシック" panose="020B0600070205080204" pitchFamily="34" charset="-128"/>
              </a:rPr>
              <a:t>Three-dimensional data and visualization</a:t>
            </a:r>
          </a:p>
          <a:p>
            <a:r>
              <a:rPr lang="en-US" altLang="en-US" dirty="0" smtClean="0">
                <a:ea typeface="ＭＳ Ｐゴシック" panose="020B0600070205080204" pitchFamily="34" charset="-128"/>
              </a:rPr>
              <a:t>Hottest: yellow and red</a:t>
            </a:r>
          </a:p>
          <a:p>
            <a:r>
              <a:rPr lang="en-US" altLang="en-US" dirty="0" smtClean="0">
                <a:ea typeface="ＭＳ Ｐゴシック" panose="020B0600070205080204" pitchFamily="34" charset="-128"/>
              </a:rPr>
              <a:t>Coolest: blue and green</a:t>
            </a:r>
          </a:p>
        </p:txBody>
      </p:sp>
      <p:pic>
        <p:nvPicPr>
          <p:cNvPr id="4" name="Picture 5" descr="C:\Users\PaulRefurb\Documents\Ch 11-07-14\Books\952 Schneider Invitation to CS 7e - Alyssa - xxx\02_NEW PDFs and Figures\Figures\C8814_ch13\C8814_f131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86300" y="1392381"/>
            <a:ext cx="4002125" cy="4818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 (cont'd.)</a:t>
            </a:r>
            <a:endParaRPr lang="en-US" altLang="en-US" sz="2800">
              <a:ea typeface="ＭＳ Ｐゴシック" panose="020B0600070205080204" pitchFamily="34" charset="-128"/>
            </a:endParaRPr>
          </a:p>
        </p:txBody>
      </p:sp>
      <p:sp>
        <p:nvSpPr>
          <p:cNvPr id="39939" name="Rectangle 2"/>
          <p:cNvSpPr>
            <a:spLocks noGrp="1" noChangeArrowheads="1"/>
          </p:cNvSpPr>
          <p:nvPr>
            <p:ph idx="1"/>
          </p:nvPr>
        </p:nvSpPr>
        <p:spPr>
          <a:xfrm>
            <a:off x="457200" y="1481330"/>
            <a:ext cx="4094018" cy="4525963"/>
          </a:xfrm>
        </p:spPr>
        <p:txBody>
          <a:bodyPr/>
          <a:lstStyle/>
          <a:p>
            <a:pPr>
              <a:buFontTx/>
              <a:buNone/>
            </a:pPr>
            <a:r>
              <a:rPr lang="en-US" altLang="en-US" dirty="0" smtClean="0">
                <a:ea typeface="ＭＳ Ｐゴシック" panose="020B0600070205080204" pitchFamily="34" charset="-128"/>
              </a:rPr>
              <a:t>Example 4: model of chemical compound</a:t>
            </a:r>
          </a:p>
          <a:p>
            <a:r>
              <a:rPr lang="en-US" altLang="en-US" dirty="0" smtClean="0">
                <a:ea typeface="ＭＳ Ｐゴシック" panose="020B0600070205080204" pitchFamily="34" charset="-128"/>
              </a:rPr>
              <a:t>Give 3-d display of atoms and chemical bonds</a:t>
            </a:r>
          </a:p>
          <a:p>
            <a:r>
              <a:rPr lang="en-US" altLang="en-US" dirty="0" smtClean="0">
                <a:ea typeface="ＭＳ Ｐゴシック" panose="020B0600070205080204" pitchFamily="34" charset="-128"/>
              </a:rPr>
              <a:t>Can animate chemical reactions/changes</a:t>
            </a:r>
          </a:p>
          <a:p>
            <a:r>
              <a:rPr lang="en-US" altLang="en-US" dirty="0" smtClean="0">
                <a:ea typeface="ＭＳ Ｐゴシック" panose="020B0600070205080204" pitchFamily="34" charset="-128"/>
              </a:rPr>
              <a:t>Use color and size to identify parts</a:t>
            </a:r>
          </a:p>
        </p:txBody>
      </p:sp>
      <p:pic>
        <p:nvPicPr>
          <p:cNvPr id="4" name="Picture 6" descr="C:\Users\PaulRefurb\Documents\Ch 11-07-14\Books\952 Schneider Invitation to CS 7e - Alyssa - xxx\02_NEW PDFs and Figures\Figures\C8814_ch13\C8814_f131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5539" y="1631373"/>
            <a:ext cx="3628915" cy="411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 (cont'd.)</a:t>
            </a:r>
            <a:endParaRPr lang="en-US" altLang="en-US" sz="2800">
              <a:ea typeface="ＭＳ Ｐゴシック" panose="020B0600070205080204" pitchFamily="34" charset="-128"/>
            </a:endParaRPr>
          </a:p>
        </p:txBody>
      </p:sp>
      <p:sp>
        <p:nvSpPr>
          <p:cNvPr id="41987" name="Rectangle 2"/>
          <p:cNvSpPr>
            <a:spLocks noGrp="1" noChangeArrowheads="1"/>
          </p:cNvSpPr>
          <p:nvPr>
            <p:ph idx="1"/>
          </p:nvPr>
        </p:nvSpPr>
        <p:spPr>
          <a:xfrm>
            <a:off x="457200" y="1481330"/>
            <a:ext cx="4083627" cy="4525963"/>
          </a:xfrm>
        </p:spPr>
        <p:txBody>
          <a:bodyPr/>
          <a:lstStyle/>
          <a:p>
            <a:pPr>
              <a:buFontTx/>
              <a:buNone/>
            </a:pPr>
            <a:r>
              <a:rPr lang="en-US" altLang="en-US" dirty="0" smtClean="0">
                <a:ea typeface="ＭＳ Ｐゴシック" panose="020B0600070205080204" pitchFamily="34" charset="-128"/>
              </a:rPr>
              <a:t>Example 5: model of tsunami waves</a:t>
            </a:r>
          </a:p>
          <a:p>
            <a:r>
              <a:rPr lang="en-US" altLang="en-US" dirty="0" smtClean="0">
                <a:ea typeface="ＭＳ Ｐゴシック" panose="020B0600070205080204" pitchFamily="34" charset="-128"/>
              </a:rPr>
              <a:t>Color indicates wave heights</a:t>
            </a:r>
          </a:p>
          <a:p>
            <a:pPr lvl="1"/>
            <a:r>
              <a:rPr lang="en-US" altLang="en-US" dirty="0" smtClean="0">
                <a:ea typeface="ＭＳ Ｐゴシック" panose="020B0600070205080204" pitchFamily="34" charset="-128"/>
              </a:rPr>
              <a:t>Purple = highest</a:t>
            </a:r>
          </a:p>
          <a:p>
            <a:pPr lvl="1"/>
            <a:r>
              <a:rPr lang="en-US" altLang="en-US" dirty="0" smtClean="0">
                <a:ea typeface="ＭＳ Ｐゴシック" panose="020B0600070205080204" pitchFamily="34" charset="-128"/>
              </a:rPr>
              <a:t>Yellow = lowest</a:t>
            </a:r>
          </a:p>
          <a:p>
            <a:r>
              <a:rPr lang="en-US" altLang="en-US" dirty="0" smtClean="0">
                <a:ea typeface="ＭＳ Ｐゴシック" panose="020B0600070205080204" pitchFamily="34" charset="-128"/>
              </a:rPr>
              <a:t>Integrated with map data</a:t>
            </a:r>
          </a:p>
        </p:txBody>
      </p:sp>
      <p:pic>
        <p:nvPicPr>
          <p:cNvPr id="4" name="Picture 5" descr="C:\Users\PaulRefurb\Documents\Ch 11-07-14\Books\952 Schneider Invitation to CS 7e - Alyssa - xxx\02_NEW PDFs and Figures\Figures\C8814_ch13\C8814_f131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54447" y="1589808"/>
            <a:ext cx="4086881" cy="4409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Running the Model and Visualizing the Results (cont'd.)</a:t>
            </a:r>
            <a:endParaRPr lang="en-US" altLang="en-US" sz="2800">
              <a:ea typeface="ＭＳ Ｐゴシック" panose="020B0600070205080204" pitchFamily="34" charset="-128"/>
            </a:endParaRPr>
          </a:p>
        </p:txBody>
      </p:sp>
      <p:sp>
        <p:nvSpPr>
          <p:cNvPr id="44035" name="Rectangle 2"/>
          <p:cNvSpPr>
            <a:spLocks noGrp="1" noChangeArrowheads="1"/>
          </p:cNvSpPr>
          <p:nvPr>
            <p:ph idx="1"/>
          </p:nvPr>
        </p:nvSpPr>
        <p:spPr>
          <a:xfrm>
            <a:off x="457200" y="1481330"/>
            <a:ext cx="4062845" cy="4525963"/>
          </a:xfrm>
        </p:spPr>
        <p:txBody>
          <a:bodyPr/>
          <a:lstStyle/>
          <a:p>
            <a:pPr>
              <a:buFontTx/>
              <a:buNone/>
            </a:pPr>
            <a:r>
              <a:rPr lang="en-US" altLang="en-US" dirty="0" smtClean="0">
                <a:ea typeface="ＭＳ Ｐゴシック" panose="020B0600070205080204" pitchFamily="34" charset="-128"/>
              </a:rPr>
              <a:t>Example 6: model of atmospheric ozone over one year</a:t>
            </a:r>
          </a:p>
          <a:p>
            <a:r>
              <a:rPr lang="en-US" altLang="en-US" dirty="0" smtClean="0">
                <a:ea typeface="ＭＳ Ｐゴシック" panose="020B0600070205080204" pitchFamily="34" charset="-128"/>
              </a:rPr>
              <a:t>Models where results appear over time</a:t>
            </a:r>
          </a:p>
          <a:p>
            <a:r>
              <a:rPr lang="en-US" altLang="en-US" b="1" dirty="0" smtClean="0">
                <a:ea typeface="ＭＳ Ｐゴシック" panose="020B0600070205080204" pitchFamily="34" charset="-128"/>
              </a:rPr>
              <a:t>Image animation</a:t>
            </a:r>
            <a:r>
              <a:rPr lang="en-US" altLang="en-US" dirty="0" smtClean="0">
                <a:ea typeface="ＭＳ Ｐゴシック" panose="020B0600070205080204" pitchFamily="34" charset="-128"/>
              </a:rPr>
              <a:t>: a movie showing changes</a:t>
            </a:r>
          </a:p>
          <a:p>
            <a:r>
              <a:rPr lang="en-US" altLang="en-US" dirty="0" smtClean="0">
                <a:ea typeface="ＭＳ Ｐゴシック" panose="020B0600070205080204" pitchFamily="34" charset="-128"/>
              </a:rPr>
              <a:t>One image per day</a:t>
            </a:r>
          </a:p>
          <a:p>
            <a:r>
              <a:rPr lang="en-US" altLang="en-US" dirty="0" smtClean="0">
                <a:ea typeface="ＭＳ Ｐゴシック" panose="020B0600070205080204" pitchFamily="34" charset="-128"/>
              </a:rPr>
              <a:t>Colors indicate ozone amounts</a:t>
            </a:r>
          </a:p>
        </p:txBody>
      </p:sp>
      <p:pic>
        <p:nvPicPr>
          <p:cNvPr id="4" name="Picture 6" descr="C:\Users\PaulRefurb\Documents\Ch 11-07-14\Books\952 Schneider Invitation to CS 7e - Alyssa - xxx\02_NEW PDFs and Figures\Figures\C8814_ch13\C8814_f1314.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28050" y="1652153"/>
            <a:ext cx="4243382"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ea typeface="ＭＳ Ｐゴシック" panose="020B0600070205080204" pitchFamily="34" charset="-128"/>
              </a:rPr>
              <a:t>Summary</a:t>
            </a:r>
          </a:p>
        </p:txBody>
      </p:sp>
      <p:sp>
        <p:nvSpPr>
          <p:cNvPr id="46083" name="Rectangle 3"/>
          <p:cNvSpPr>
            <a:spLocks noGrp="1" noChangeArrowheads="1"/>
          </p:cNvSpPr>
          <p:nvPr>
            <p:ph idx="1"/>
          </p:nvPr>
        </p:nvSpPr>
        <p:spPr>
          <a:xfrm>
            <a:off x="457200" y="1481330"/>
            <a:ext cx="4094018" cy="4525963"/>
          </a:xfrm>
        </p:spPr>
        <p:txBody>
          <a:bodyPr>
            <a:normAutofit fontScale="77500" lnSpcReduction="20000"/>
          </a:bodyPr>
          <a:lstStyle/>
          <a:p>
            <a:r>
              <a:rPr lang="en-US" altLang="en-US" dirty="0" smtClean="0">
                <a:ea typeface="ＭＳ Ｐゴシック" panose="020B0600070205080204" pitchFamily="34" charset="-128"/>
              </a:rPr>
              <a:t>Models are used to experiment with systems that are difficult or impossible to work with for real</a:t>
            </a:r>
          </a:p>
          <a:p>
            <a:r>
              <a:rPr lang="en-US" altLang="en-US" dirty="0" smtClean="0">
                <a:ea typeface="ＭＳ Ｐゴシック" panose="020B0600070205080204" pitchFamily="34" charset="-128"/>
              </a:rPr>
              <a:t>Computational simulation models can be built and modified faster than physical models and can change the time or size scale to be more workable</a:t>
            </a:r>
          </a:p>
          <a:p>
            <a:r>
              <a:rPr lang="en-US" altLang="en-US" dirty="0" smtClean="0">
                <a:ea typeface="ＭＳ Ｐゴシック" panose="020B0600070205080204" pitchFamily="34" charset="-128"/>
              </a:rPr>
              <a:t>Choose important features for accuracy; keep complexity manageable</a:t>
            </a:r>
          </a:p>
          <a:p>
            <a:r>
              <a:rPr lang="en-US" altLang="en-US" dirty="0" smtClean="0">
                <a:ea typeface="ＭＳ Ｐゴシック" panose="020B0600070205080204" pitchFamily="34" charset="-128"/>
              </a:rPr>
              <a:t>Models may be discrete or continuous, deterministic or stochastic</a:t>
            </a:r>
          </a:p>
        </p:txBody>
      </p:sp>
      <p:sp>
        <p:nvSpPr>
          <p:cNvPr id="4" name="Rectangle 3"/>
          <p:cNvSpPr txBox="1">
            <a:spLocks noChangeArrowheads="1"/>
          </p:cNvSpPr>
          <p:nvPr/>
        </p:nvSpPr>
        <p:spPr>
          <a:xfrm>
            <a:off x="4561609" y="1429375"/>
            <a:ext cx="4073236" cy="4525963"/>
          </a:xfrm>
          <a:prstGeom prst="rect">
            <a:avLst/>
          </a:prstGeom>
        </p:spPr>
        <p:txBody>
          <a:bodyPr vert="horz">
            <a:no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en-US" sz="2100" b="0" i="0" u="none" strike="noStrike" kern="1200" cap="none" spc="0" normalizeH="0" baseline="0" noProof="0" dirty="0" smtClean="0">
                <a:ln>
                  <a:noFill/>
                </a:ln>
                <a:solidFill>
                  <a:schemeClr val="tx1"/>
                </a:solidFill>
                <a:effectLst/>
                <a:uLnTx/>
                <a:uFillTx/>
                <a:latin typeface="+mn-lt"/>
                <a:ea typeface="ＭＳ Ｐゴシック" panose="020B0600070205080204" pitchFamily="34" charset="-128"/>
                <a:cs typeface="+mn-cs"/>
              </a:rPr>
              <a:t>Discrete event simulations jump from one event of a system to the next, skipping intervening time steps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en-US" sz="2100" b="0" i="0" u="none" strike="noStrike" kern="1200" cap="none" spc="0" normalizeH="0" baseline="0" noProof="0" dirty="0" smtClean="0">
                <a:ln>
                  <a:noFill/>
                </a:ln>
                <a:solidFill>
                  <a:schemeClr val="tx1"/>
                </a:solidFill>
                <a:effectLst/>
                <a:uLnTx/>
                <a:uFillTx/>
                <a:latin typeface="+mn-lt"/>
                <a:ea typeface="ＭＳ Ｐゴシック" panose="020B0600070205080204" pitchFamily="34" charset="-128"/>
                <a:cs typeface="+mn-cs"/>
              </a:rPr>
              <a:t>Simulations like the </a:t>
            </a:r>
            <a:r>
              <a:rPr kumimoji="0" lang="en-US" altLang="en-US" sz="2100" b="0" i="0" u="none" strike="noStrike" kern="1200" cap="none" spc="0" normalizeH="0" baseline="0" noProof="0" dirty="0" err="1" smtClean="0">
                <a:ln>
                  <a:noFill/>
                </a:ln>
                <a:solidFill>
                  <a:schemeClr val="tx1"/>
                </a:solidFill>
                <a:effectLst/>
                <a:uLnTx/>
                <a:uFillTx/>
                <a:latin typeface="+mn-lt"/>
                <a:ea typeface="ＭＳ Ｐゴシック" panose="020B0600070205080204" pitchFamily="34" charset="-128"/>
                <a:cs typeface="+mn-cs"/>
              </a:rPr>
              <a:t>McBurger</a:t>
            </a:r>
            <a:r>
              <a:rPr kumimoji="0" lang="en-US" altLang="en-US" sz="2100" b="0" i="0" u="none" strike="noStrike" kern="1200" cap="none" spc="0" normalizeH="0" baseline="0" noProof="0" dirty="0" smtClean="0">
                <a:ln>
                  <a:noFill/>
                </a:ln>
                <a:solidFill>
                  <a:schemeClr val="tx1"/>
                </a:solidFill>
                <a:effectLst/>
                <a:uLnTx/>
                <a:uFillTx/>
                <a:latin typeface="+mn-lt"/>
                <a:ea typeface="ＭＳ Ｐゴシック" panose="020B0600070205080204" pitchFamily="34" charset="-128"/>
                <a:cs typeface="+mn-cs"/>
              </a:rPr>
              <a:t> example can be used to test the outcomes of design decisions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en-US" sz="2100" b="0" i="0" u="none" strike="noStrike" kern="1200" cap="none" spc="0" normalizeH="0" baseline="0" noProof="0" dirty="0" smtClean="0">
                <a:ln>
                  <a:noFill/>
                </a:ln>
                <a:solidFill>
                  <a:schemeClr val="tx1"/>
                </a:solidFill>
                <a:effectLst/>
                <a:uLnTx/>
                <a:uFillTx/>
                <a:latin typeface="+mn-lt"/>
                <a:ea typeface="ＭＳ Ｐゴシック" panose="020B0600070205080204" pitchFamily="34" charset="-128"/>
                <a:cs typeface="+mn-cs"/>
              </a:rPr>
              <a:t>Some real-world simulations require massive computing resources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en-US" sz="2100" b="0" i="0" u="none" strike="noStrike" kern="1200" cap="none" spc="0" normalizeH="0" baseline="0" noProof="0" dirty="0" smtClean="0">
                <a:ln>
                  <a:noFill/>
                </a:ln>
                <a:solidFill>
                  <a:schemeClr val="tx1"/>
                </a:solidFill>
                <a:effectLst/>
                <a:uLnTx/>
                <a:uFillTx/>
                <a:latin typeface="+mn-lt"/>
                <a:ea typeface="ＭＳ Ｐゴシック" panose="020B0600070205080204" pitchFamily="34" charset="-128"/>
                <a:cs typeface="+mn-cs"/>
              </a:rPr>
              <a:t>Data visualization makes model outcomes easier to understand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a:t>
            </a:r>
          </a:p>
        </p:txBody>
      </p:sp>
      <p:sp>
        <p:nvSpPr>
          <p:cNvPr id="12291" name="Rectangle 2"/>
          <p:cNvSpPr>
            <a:spLocks noGrp="1" noChangeArrowheads="1"/>
          </p:cNvSpPr>
          <p:nvPr>
            <p:ph idx="1"/>
          </p:nvPr>
        </p:nvSpPr>
        <p:spPr/>
        <p:txBody>
          <a:bodyPr/>
          <a:lstStyle/>
          <a:p>
            <a:r>
              <a:rPr lang="en-US" altLang="en-US" smtClean="0">
                <a:ea typeface="ＭＳ Ｐゴシック" panose="020B0600070205080204" pitchFamily="34" charset="-128"/>
              </a:rPr>
              <a:t>Science involves forming hypotheses and performing experiments to test them</a:t>
            </a:r>
          </a:p>
          <a:p>
            <a:r>
              <a:rPr lang="en-US" altLang="en-US" smtClean="0">
                <a:ea typeface="ＭＳ Ｐゴシック" panose="020B0600070205080204" pitchFamily="34" charset="-128"/>
              </a:rPr>
              <a:t>A </a:t>
            </a:r>
            <a:r>
              <a:rPr lang="en-US" altLang="en-US" b="1" smtClean="0">
                <a:ea typeface="ＭＳ Ｐゴシック" panose="020B0600070205080204" pitchFamily="34" charset="-128"/>
              </a:rPr>
              <a:t>model</a:t>
            </a:r>
            <a:r>
              <a:rPr lang="en-US" altLang="en-US" smtClean="0">
                <a:ea typeface="ＭＳ Ｐゴシック" panose="020B0600070205080204" pitchFamily="34" charset="-128"/>
              </a:rPr>
              <a:t> is a representation of a real system that acts like the real thing in important ways</a:t>
            </a:r>
          </a:p>
          <a:p>
            <a:r>
              <a:rPr lang="en-US" altLang="en-US" smtClean="0">
                <a:ea typeface="ＭＳ Ｐゴシック" panose="020B0600070205080204" pitchFamily="34" charset="-128"/>
              </a:rPr>
              <a:t>Experimenting with a model may be preferred</a:t>
            </a:r>
          </a:p>
          <a:p>
            <a:r>
              <a:rPr lang="en-US" altLang="en-US" smtClean="0">
                <a:ea typeface="ＭＳ Ｐゴシック" panose="020B0600070205080204" pitchFamily="34" charset="-128"/>
              </a:rPr>
              <a:t>Physical models are physical objects</a:t>
            </a:r>
          </a:p>
          <a:p>
            <a:r>
              <a:rPr lang="en-US" altLang="en-US" b="1" smtClean="0">
                <a:ea typeface="ＭＳ Ｐゴシック" panose="020B0600070205080204" pitchFamily="34" charset="-128"/>
              </a:rPr>
              <a:t>Computational models </a:t>
            </a:r>
            <a:r>
              <a:rPr lang="en-US" altLang="en-US" smtClean="0">
                <a:ea typeface="ＭＳ Ｐゴシック" panose="020B0600070205080204" pitchFamily="34" charset="-128"/>
              </a:rPr>
              <a:t>are simulations</a:t>
            </a:r>
          </a:p>
          <a:p>
            <a:pPr lvl="1"/>
            <a:r>
              <a:rPr lang="en-US" altLang="en-US" smtClean="0">
                <a:ea typeface="ＭＳ Ｐゴシック" panose="020B0600070205080204" pitchFamily="34" charset="-128"/>
              </a:rPr>
              <a:t>Equations and algorithms inside a computer</a:t>
            </a:r>
          </a:p>
          <a:p>
            <a:pPr lvl="1"/>
            <a:r>
              <a:rPr lang="en-US" altLang="en-US" smtClean="0">
                <a:ea typeface="ＭＳ Ｐゴシック" panose="020B0600070205080204" pitchFamily="34" charset="-128"/>
              </a:rPr>
              <a:t>Also called </a:t>
            </a:r>
            <a:r>
              <a:rPr lang="en-US" altLang="en-US" b="1" smtClean="0">
                <a:ea typeface="ＭＳ Ｐゴシック" panose="020B0600070205080204" pitchFamily="34" charset="-128"/>
              </a:rPr>
              <a:t>simulation models</a:t>
            </a: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smtClean="0">
                <a:ea typeface="ＭＳ Ｐゴシック" panose="020B0600070205080204" pitchFamily="34" charset="-128"/>
              </a:rPr>
              <a:t>Exercise</a:t>
            </a:r>
          </a:p>
        </p:txBody>
      </p:sp>
      <p:sp>
        <p:nvSpPr>
          <p:cNvPr id="4" name="Content Placeholder 3"/>
          <p:cNvSpPr>
            <a:spLocks noGrp="1"/>
          </p:cNvSpPr>
          <p:nvPr>
            <p:ph idx="1"/>
          </p:nvPr>
        </p:nvSpPr>
        <p:spPr/>
        <p:txBody>
          <a:bodyPr>
            <a:noAutofit/>
          </a:bodyPr>
          <a:lstStyle/>
          <a:p>
            <a:r>
              <a:rPr lang="en-US" sz="2400" dirty="0" smtClean="0"/>
              <a:t>Create the </a:t>
            </a:r>
            <a:r>
              <a:rPr lang="en-US" sz="2400" dirty="0" err="1" smtClean="0"/>
              <a:t>McBurger</a:t>
            </a:r>
            <a:r>
              <a:rPr lang="en-US" sz="2400" dirty="0" smtClean="0"/>
              <a:t> simulation algorithms with the following rules:</a:t>
            </a:r>
          </a:p>
          <a:p>
            <a:pPr marL="850392" lvl="1" indent="-457200">
              <a:buFont typeface="+mj-lt"/>
              <a:buAutoNum type="arabicPeriod"/>
            </a:pPr>
            <a:r>
              <a:rPr lang="en-US" sz="2000" dirty="0" smtClean="0"/>
              <a:t>Instead of a single waiting line, define N waiting lines, one for each of the N servers in the restaurant;</a:t>
            </a:r>
          </a:p>
          <a:p>
            <a:pPr marL="850392" lvl="1" indent="-457200">
              <a:buFont typeface="+mj-lt"/>
              <a:buAutoNum type="arabicPeriod"/>
            </a:pPr>
            <a:r>
              <a:rPr lang="en-US" sz="2000" dirty="0" smtClean="0"/>
              <a:t>The waiting line has a maximum length of MAX. If the length of the waiting line is currently less than MAX, then the customer gets into line in exactly the same way as described earlier. If the waiting line has a length equal to MAX, then the customer leaves the store without being served.</a:t>
            </a:r>
          </a:p>
          <a:p>
            <a:pPr marL="850392" lvl="1" indent="-457200">
              <a:buFont typeface="+mj-lt"/>
              <a:buAutoNum type="arabicPeriod"/>
            </a:pPr>
            <a:r>
              <a:rPr lang="en-US" sz="2000" dirty="0" smtClean="0"/>
              <a:t>Each customer is assigned a priority when first entering the store (value from 1 to 10), and if there is no server currently available, the customer goes into the waiting line in priority order. That is, a customer gets into line ahead of all people with the lower priority and behind everyone with an equal or higher priority.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43000" y="152400"/>
            <a:ext cx="6858000" cy="1328738"/>
          </a:xfrm>
          <a:prstGeom prst="rect">
            <a:avLst/>
          </a:prstGeom>
        </p:spPr>
        <p:txBody>
          <a:bodyPr>
            <a:spAutoFit/>
          </a:bodyPr>
          <a:lstStyle/>
          <a:p>
            <a:pPr lvl="1" algn="ctr">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US" sz="4400" b="1" dirty="0">
                <a:latin typeface="+mj-lt"/>
              </a:rPr>
              <a:t>Chapter 15</a:t>
            </a:r>
          </a:p>
          <a:p>
            <a:pPr lvl="1" algn="ctr">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US" sz="3600" b="1" dirty="0">
                <a:latin typeface="+mj-lt"/>
              </a:rPr>
              <a:t>Artificial Intelligence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r>
              <a:rPr lang="en-US" altLang="en-US" dirty="0" smtClean="0">
                <a:ea typeface="ＭＳ Ｐゴシック" panose="020B0600070205080204" pitchFamily="34" charset="-128"/>
              </a:rPr>
              <a:t>What is Artificial Intelligence?</a:t>
            </a:r>
            <a:endParaRPr lang="en-US" altLang="en-US" dirty="0" smtClean="0">
              <a:ea typeface="ＭＳ Ｐゴシック" panose="020B0600070205080204" pitchFamily="34" charset="-128"/>
            </a:endParaRPr>
          </a:p>
        </p:txBody>
      </p:sp>
      <p:sp>
        <p:nvSpPr>
          <p:cNvPr id="22531" name="Rectangle 2"/>
          <p:cNvSpPr>
            <a:spLocks noGrp="1" noChangeArrowheads="1"/>
          </p:cNvSpPr>
          <p:nvPr>
            <p:ph idx="1"/>
          </p:nvPr>
        </p:nvSpPr>
        <p:spPr>
          <a:xfrm>
            <a:off x="457200" y="1481330"/>
            <a:ext cx="4145973" cy="4525963"/>
          </a:xfrm>
        </p:spPr>
        <p:txBody>
          <a:bodyPr>
            <a:normAutofit fontScale="92500" lnSpcReduction="10000"/>
          </a:bodyPr>
          <a:lstStyle/>
          <a:p>
            <a:r>
              <a:rPr lang="en-US" altLang="en-US" b="1" dirty="0" smtClean="0">
                <a:ea typeface="ＭＳ Ｐゴシック" panose="020B0600070205080204" pitchFamily="34" charset="-128"/>
              </a:rPr>
              <a:t>Artificial Intelligence (AI)</a:t>
            </a:r>
            <a:r>
              <a:rPr lang="en-US" altLang="en-US" dirty="0" smtClean="0">
                <a:ea typeface="ＭＳ Ｐゴシック" panose="020B0600070205080204" pitchFamily="34" charset="-128"/>
              </a:rPr>
              <a:t>: creating computer systems that exhibit aspects of intelligence</a:t>
            </a:r>
          </a:p>
          <a:p>
            <a:r>
              <a:rPr lang="en-US" altLang="en-US" dirty="0" smtClean="0">
                <a:ea typeface="ＭＳ Ｐゴシック" panose="020B0600070205080204" pitchFamily="34" charset="-128"/>
              </a:rPr>
              <a:t>What is intelligence?</a:t>
            </a:r>
          </a:p>
          <a:p>
            <a:r>
              <a:rPr lang="en-US" altLang="en-US" dirty="0" smtClean="0">
                <a:ea typeface="ＭＳ Ｐゴシック" panose="020B0600070205080204" pitchFamily="34" charset="-128"/>
              </a:rPr>
              <a:t>The </a:t>
            </a:r>
            <a:r>
              <a:rPr lang="en-US" altLang="en-US" b="1" dirty="0" smtClean="0">
                <a:ea typeface="ＭＳ Ｐゴシック" panose="020B0600070205080204" pitchFamily="34" charset="-128"/>
              </a:rPr>
              <a:t>Turing Test</a:t>
            </a:r>
            <a:endParaRPr lang="en-US" altLang="en-US" dirty="0" smtClean="0">
              <a:ea typeface="ＭＳ Ｐゴシック" panose="020B0600070205080204" pitchFamily="34" charset="-128"/>
            </a:endParaRPr>
          </a:p>
          <a:p>
            <a:pPr lvl="1"/>
            <a:r>
              <a:rPr lang="en-US" altLang="en-US" dirty="0" smtClean="0">
                <a:ea typeface="ＭＳ Ｐゴシック" panose="020B0600070205080204" pitchFamily="34" charset="-128"/>
              </a:rPr>
              <a:t>Human judge questions two hidden entities</a:t>
            </a:r>
          </a:p>
          <a:p>
            <a:pPr lvl="1"/>
            <a:r>
              <a:rPr lang="en-US" altLang="en-US" dirty="0" smtClean="0">
                <a:ea typeface="ＭＳ Ｐゴシック" panose="020B0600070205080204" pitchFamily="34" charset="-128"/>
              </a:rPr>
              <a:t>One entity is a person</a:t>
            </a:r>
          </a:p>
          <a:p>
            <a:pPr lvl="1"/>
            <a:r>
              <a:rPr lang="en-US" altLang="en-US" dirty="0" smtClean="0">
                <a:ea typeface="ＭＳ Ｐゴシック" panose="020B0600070205080204" pitchFamily="34" charset="-128"/>
              </a:rPr>
              <a:t>One entity is a computer</a:t>
            </a:r>
          </a:p>
          <a:p>
            <a:pPr lvl="1"/>
            <a:r>
              <a:rPr lang="en-US" altLang="en-US" dirty="0" smtClean="0">
                <a:ea typeface="ＭＳ Ｐゴシック" panose="020B0600070205080204" pitchFamily="34" charset="-128"/>
              </a:rPr>
              <a:t>If judge cannot distinguish computer from person, then computer is intelligent!</a:t>
            </a:r>
          </a:p>
        </p:txBody>
      </p:sp>
      <p:pic>
        <p:nvPicPr>
          <p:cNvPr id="4" name="Picture 6" descr="C:\Users\PaulRefurb\Documents\Ch 01-22-2015\Books\952 Schneider Invitation to CS 7e - Alyssa - xxx\02_NEW PDFs and Figures\Figures\C8814_ch15\C8814_f150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03273" y="1506681"/>
            <a:ext cx="2894518"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p:txBody>
          <a:bodyPr/>
          <a:lstStyle/>
          <a:p>
            <a:r>
              <a:rPr lang="en-US" altLang="en-US" smtClean="0">
                <a:ea typeface="ＭＳ Ｐゴシック" panose="020B0600070205080204" pitchFamily="34" charset="-128"/>
              </a:rPr>
              <a:t>A Division of Labor</a:t>
            </a:r>
          </a:p>
        </p:txBody>
      </p:sp>
      <p:sp>
        <p:nvSpPr>
          <p:cNvPr id="24579" name="Rectangle 2"/>
          <p:cNvSpPr>
            <a:spLocks noGrp="1" noChangeArrowheads="1"/>
          </p:cNvSpPr>
          <p:nvPr>
            <p:ph idx="1"/>
          </p:nvPr>
        </p:nvSpPr>
        <p:spPr/>
        <p:txBody>
          <a:bodyPr/>
          <a:lstStyle/>
          <a:p>
            <a:r>
              <a:rPr lang="en-US" altLang="en-US" smtClean="0">
                <a:ea typeface="ＭＳ Ｐゴシック" panose="020B0600070205080204" pitchFamily="34" charset="-128"/>
              </a:rPr>
              <a:t>Computational tasks</a:t>
            </a:r>
          </a:p>
          <a:p>
            <a:pPr lvl="1"/>
            <a:r>
              <a:rPr lang="en-US" altLang="en-US" smtClean="0">
                <a:ea typeface="ＭＳ Ｐゴシック" panose="020B0600070205080204" pitchFamily="34" charset="-128"/>
              </a:rPr>
              <a:t>Example: managing a payroll</a:t>
            </a:r>
          </a:p>
          <a:p>
            <a:r>
              <a:rPr lang="en-US" altLang="en-US" smtClean="0">
                <a:ea typeface="ＭＳ Ｐゴシック" panose="020B0600070205080204" pitchFamily="34" charset="-128"/>
              </a:rPr>
              <a:t>Recognition tasks</a:t>
            </a:r>
          </a:p>
          <a:p>
            <a:pPr lvl="1"/>
            <a:r>
              <a:rPr lang="en-US" altLang="en-US" smtClean="0">
                <a:ea typeface="ＭＳ Ｐゴシック" panose="020B0600070205080204" pitchFamily="34" charset="-128"/>
              </a:rPr>
              <a:t>Example: understanding the spoken word</a:t>
            </a:r>
          </a:p>
          <a:p>
            <a:r>
              <a:rPr lang="en-US" altLang="en-US" smtClean="0">
                <a:ea typeface="ＭＳ Ｐゴシック" panose="020B0600070205080204" pitchFamily="34" charset="-128"/>
              </a:rPr>
              <a:t>Reasoning tasks</a:t>
            </a:r>
          </a:p>
          <a:p>
            <a:pPr lvl="1"/>
            <a:r>
              <a:rPr lang="en-US" altLang="en-US" smtClean="0">
                <a:ea typeface="ＭＳ Ｐゴシック" panose="020B0600070205080204" pitchFamily="34" charset="-128"/>
              </a:rPr>
              <a:t>Example: planning your major in college</a:t>
            </a:r>
          </a:p>
          <a:p>
            <a:pPr>
              <a:buFontTx/>
              <a:buNone/>
            </a:pP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r>
              <a:rPr lang="en-US" altLang="en-US" smtClean="0">
                <a:ea typeface="ＭＳ Ｐゴシック" panose="020B0600070205080204" pitchFamily="34" charset="-128"/>
              </a:rPr>
              <a:t>A Division of Labor (cont'd.)</a:t>
            </a:r>
          </a:p>
        </p:txBody>
      </p:sp>
      <p:sp>
        <p:nvSpPr>
          <p:cNvPr id="25603" name="Rectangle 2"/>
          <p:cNvSpPr>
            <a:spLocks noGrp="1" noChangeArrowheads="1"/>
          </p:cNvSpPr>
          <p:nvPr>
            <p:ph idx="1"/>
          </p:nvPr>
        </p:nvSpPr>
        <p:spPr/>
        <p:txBody>
          <a:bodyPr/>
          <a:lstStyle/>
          <a:p>
            <a:r>
              <a:rPr lang="en-US" altLang="en-US" dirty="0" smtClean="0">
                <a:ea typeface="ＭＳ Ｐゴシック" panose="020B0600070205080204" pitchFamily="34" charset="-128"/>
              </a:rPr>
              <a:t>Computational tasks</a:t>
            </a:r>
          </a:p>
          <a:p>
            <a:pPr lvl="1"/>
            <a:r>
              <a:rPr lang="en-US" altLang="en-US" dirty="0" smtClean="0">
                <a:ea typeface="ＭＳ Ｐゴシック" panose="020B0600070205080204" pitchFamily="34" charset="-128"/>
              </a:rPr>
              <a:t>Typically have algorithmic solutions</a:t>
            </a:r>
          </a:p>
          <a:p>
            <a:pPr lvl="1"/>
            <a:r>
              <a:rPr lang="en-US" altLang="en-US" dirty="0" smtClean="0">
                <a:ea typeface="ＭＳ Ｐゴシック" panose="020B0600070205080204" pitchFamily="34" charset="-128"/>
              </a:rPr>
              <a:t>Computers perform faster than humans</a:t>
            </a:r>
          </a:p>
          <a:p>
            <a:pPr lvl="1"/>
            <a:r>
              <a:rPr lang="en-US" altLang="en-US" dirty="0" smtClean="0">
                <a:ea typeface="ＭＳ Ｐゴシック" panose="020B0600070205080204" pitchFamily="34" charset="-128"/>
              </a:rPr>
              <a:t>Computers perform more accurately than humans</a:t>
            </a:r>
          </a:p>
          <a:p>
            <a:r>
              <a:rPr lang="en-US" altLang="en-US" dirty="0" smtClean="0">
                <a:ea typeface="ＭＳ Ｐゴシック" panose="020B0600070205080204" pitchFamily="34" charset="-128"/>
              </a:rPr>
              <a:t>Recognition tasks</a:t>
            </a:r>
          </a:p>
          <a:p>
            <a:pPr lvl="1"/>
            <a:r>
              <a:rPr lang="en-US" altLang="en-US" dirty="0" smtClean="0">
                <a:ea typeface="ＭＳ Ｐゴシック" panose="020B0600070205080204" pitchFamily="34" charset="-128"/>
              </a:rPr>
              <a:t>Process massive amounts of sensory information</a:t>
            </a:r>
          </a:p>
          <a:p>
            <a:pPr lvl="1"/>
            <a:r>
              <a:rPr lang="en-US" altLang="en-US" dirty="0" smtClean="0">
                <a:ea typeface="ＭＳ Ｐゴシック" panose="020B0600070205080204" pitchFamily="34" charset="-128"/>
              </a:rPr>
              <a:t>Access massive amounts of past experience</a:t>
            </a:r>
          </a:p>
          <a:p>
            <a:pPr lvl="1"/>
            <a:r>
              <a:rPr lang="en-US" altLang="en-US" dirty="0" smtClean="0">
                <a:ea typeface="ＭＳ Ｐゴシック" panose="020B0600070205080204" pitchFamily="34" charset="-128"/>
              </a:rPr>
              <a:t>Require approximation</a:t>
            </a:r>
          </a:p>
          <a:p>
            <a:pPr lvl="1"/>
            <a:r>
              <a:rPr lang="en-US" altLang="en-US" dirty="0" smtClean="0">
                <a:ea typeface="ＭＳ Ｐゴシック" panose="020B0600070205080204" pitchFamily="34" charset="-128"/>
              </a:rPr>
              <a:t>Humans perform much better than computers</a:t>
            </a:r>
          </a:p>
          <a:p>
            <a:pPr>
              <a:buFontTx/>
              <a:buNone/>
            </a:pPr>
            <a:endParaRPr lang="en-US" altLang="en-US" dirty="0"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a:lstStyle/>
          <a:p>
            <a:r>
              <a:rPr lang="en-US" altLang="en-US" smtClean="0">
                <a:ea typeface="ＭＳ Ｐゴシック" panose="020B0600070205080204" pitchFamily="34" charset="-128"/>
              </a:rPr>
              <a:t>A Division of Labor (cont'd.)</a:t>
            </a:r>
          </a:p>
        </p:txBody>
      </p:sp>
      <p:sp>
        <p:nvSpPr>
          <p:cNvPr id="26627" name="Rectangle 2"/>
          <p:cNvSpPr>
            <a:spLocks noGrp="1" noChangeArrowheads="1"/>
          </p:cNvSpPr>
          <p:nvPr>
            <p:ph idx="1"/>
          </p:nvPr>
        </p:nvSpPr>
        <p:spPr/>
        <p:txBody>
          <a:bodyPr/>
          <a:lstStyle/>
          <a:p>
            <a:r>
              <a:rPr lang="en-US" altLang="en-US" smtClean="0">
                <a:ea typeface="ＭＳ Ｐゴシック" panose="020B0600070205080204" pitchFamily="34" charset="-128"/>
              </a:rPr>
              <a:t>Reasoning tasks</a:t>
            </a:r>
          </a:p>
          <a:p>
            <a:pPr lvl="1"/>
            <a:r>
              <a:rPr lang="en-US" altLang="en-US" smtClean="0">
                <a:ea typeface="ＭＳ Ｐゴシック" panose="020B0600070205080204" pitchFamily="34" charset="-128"/>
              </a:rPr>
              <a:t>Formal reasoning can be automated to some extent</a:t>
            </a:r>
          </a:p>
          <a:p>
            <a:pPr lvl="2"/>
            <a:r>
              <a:rPr lang="en-US" altLang="en-US" smtClean="0">
                <a:ea typeface="ＭＳ Ｐゴシック" panose="020B0600070205080204" pitchFamily="34" charset="-128"/>
              </a:rPr>
              <a:t>Problems become intractable quickly</a:t>
            </a:r>
          </a:p>
          <a:p>
            <a:pPr lvl="1"/>
            <a:r>
              <a:rPr lang="en-US" altLang="en-US" smtClean="0">
                <a:ea typeface="ＭＳ Ｐゴシック" panose="020B0600070205080204" pitchFamily="34" charset="-128"/>
              </a:rPr>
              <a:t>Common-sense reasoning </a:t>
            </a:r>
          </a:p>
          <a:p>
            <a:pPr lvl="2"/>
            <a:r>
              <a:rPr lang="en-US" altLang="en-US" smtClean="0">
                <a:ea typeface="ＭＳ Ｐゴシック" panose="020B0600070205080204" pitchFamily="34" charset="-128"/>
              </a:rPr>
              <a:t>Requires great experience and knowledge</a:t>
            </a:r>
          </a:p>
          <a:p>
            <a:pPr lvl="1"/>
            <a:endParaRPr lang="en-US" altLang="en-US" smtClean="0">
              <a:ea typeface="ＭＳ Ｐゴシック" panose="020B0600070205080204" pitchFamily="34" charset="-128"/>
            </a:endParaRPr>
          </a:p>
          <a:p>
            <a:pPr>
              <a:buFontTx/>
              <a:buNone/>
            </a:pP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A Division of Labor (cont'd.)</a:t>
            </a:r>
          </a:p>
        </p:txBody>
      </p:sp>
      <p:pic>
        <p:nvPicPr>
          <p:cNvPr id="27653" name="Picture 6" descr="C:\Users\PaulRefurb\Documents\Ch 01-22-2015\Books\952 Schneider Invitation to CS 7e - Alyssa - xxx\02_NEW PDFs and Figures\Figures\C8814_ch15\C8814_f150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46686" y="1524000"/>
            <a:ext cx="5050631" cy="438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lstStyle/>
          <a:p>
            <a:r>
              <a:rPr lang="en-US" altLang="en-US" smtClean="0">
                <a:ea typeface="ＭＳ Ｐゴシック" panose="020B0600070205080204" pitchFamily="34" charset="-128"/>
              </a:rPr>
              <a:t>Knowledge Representation</a:t>
            </a:r>
          </a:p>
        </p:txBody>
      </p:sp>
      <p:sp>
        <p:nvSpPr>
          <p:cNvPr id="28675" name="Rectangle 2"/>
          <p:cNvSpPr>
            <a:spLocks noGrp="1" noChangeArrowheads="1"/>
          </p:cNvSpPr>
          <p:nvPr>
            <p:ph idx="1"/>
          </p:nvPr>
        </p:nvSpPr>
        <p:spPr/>
        <p:txBody>
          <a:bodyPr/>
          <a:lstStyle/>
          <a:p>
            <a:r>
              <a:rPr lang="en-US" altLang="en-US" smtClean="0">
                <a:ea typeface="ＭＳ Ｐゴシック" panose="020B0600070205080204" pitchFamily="34" charset="-128"/>
              </a:rPr>
              <a:t>How can we represent knowledge for the computer?</a:t>
            </a:r>
          </a:p>
          <a:p>
            <a:r>
              <a:rPr lang="en-US" altLang="en-US" smtClean="0">
                <a:ea typeface="ＭＳ Ｐゴシック" panose="020B0600070205080204" pitchFamily="34" charset="-128"/>
              </a:rPr>
              <a:t>Natural language</a:t>
            </a:r>
          </a:p>
          <a:p>
            <a:pPr lvl="1"/>
            <a:r>
              <a:rPr lang="en-US" altLang="en-US" smtClean="0">
                <a:ea typeface="ＭＳ Ｐゴシック" panose="020B0600070205080204" pitchFamily="34" charset="-128"/>
              </a:rPr>
              <a:t>Use requires understanding of the meanings of words and combinations of words</a:t>
            </a:r>
          </a:p>
          <a:p>
            <a:pPr lvl="1"/>
            <a:r>
              <a:rPr lang="en-US" altLang="en-US" smtClean="0">
                <a:ea typeface="ＭＳ Ｐゴシック" panose="020B0600070205080204" pitchFamily="34" charset="-128"/>
              </a:rPr>
              <a:t>“Spot is a brown dog”</a:t>
            </a:r>
          </a:p>
          <a:p>
            <a:pPr lvl="1"/>
            <a:r>
              <a:rPr lang="en-US" altLang="en-US" smtClean="0">
                <a:ea typeface="ＭＳ Ｐゴシック" panose="020B0600070205080204" pitchFamily="34" charset="-128"/>
              </a:rPr>
              <a:t>“Every dog has four legs”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r>
              <a:rPr lang="en-US" altLang="en-US" smtClean="0">
                <a:ea typeface="ＭＳ Ｐゴシック" panose="020B0600070205080204" pitchFamily="34" charset="-128"/>
              </a:rPr>
              <a:t>Knowledge Representation (cont'd.)</a:t>
            </a:r>
          </a:p>
        </p:txBody>
      </p:sp>
      <p:sp>
        <p:nvSpPr>
          <p:cNvPr id="29699" name="Rectangle 2"/>
          <p:cNvSpPr>
            <a:spLocks noGrp="1" noChangeArrowheads="1"/>
          </p:cNvSpPr>
          <p:nvPr>
            <p:ph idx="1"/>
          </p:nvPr>
        </p:nvSpPr>
        <p:spPr/>
        <p:txBody>
          <a:bodyPr/>
          <a:lstStyle/>
          <a:p>
            <a:r>
              <a:rPr lang="en-US" altLang="en-US" b="1" smtClean="0">
                <a:ea typeface="ＭＳ Ｐゴシック" panose="020B0600070205080204" pitchFamily="34" charset="-128"/>
              </a:rPr>
              <a:t>Formal language</a:t>
            </a:r>
          </a:p>
          <a:p>
            <a:pPr lvl="1"/>
            <a:r>
              <a:rPr lang="en-US" altLang="en-US" smtClean="0">
                <a:ea typeface="ＭＳ Ｐゴシック" panose="020B0600070205080204" pitchFamily="34" charset="-128"/>
              </a:rPr>
              <a:t>Language of formal logic</a:t>
            </a:r>
          </a:p>
          <a:p>
            <a:pPr lvl="1"/>
            <a:r>
              <a:rPr lang="en-US" altLang="en-US" smtClean="0">
                <a:ea typeface="ＭＳ Ｐゴシック" panose="020B0600070205080204" pitchFamily="34" charset="-128"/>
              </a:rPr>
              <a:t>“Spot is a brown dog” becomes</a:t>
            </a:r>
            <a:r>
              <a:rPr lang="en-US" altLang="en-US" i="1" smtClean="0">
                <a:ea typeface="ＭＳ Ｐゴシック" panose="020B0600070205080204" pitchFamily="34" charset="-128"/>
              </a:rPr>
              <a:t> </a:t>
            </a:r>
          </a:p>
          <a:p>
            <a:pPr lvl="2"/>
            <a:r>
              <a:rPr lang="en-US" altLang="en-US" i="1" smtClean="0">
                <a:ea typeface="ＭＳ Ｐゴシック" panose="020B0600070205080204" pitchFamily="34" charset="-128"/>
              </a:rPr>
              <a:t>dog(Spot) AND brown(Spot)</a:t>
            </a:r>
          </a:p>
          <a:p>
            <a:pPr lvl="1"/>
            <a:r>
              <a:rPr lang="en-US" altLang="en-US" smtClean="0">
                <a:ea typeface="ＭＳ Ｐゴシック" panose="020B0600070205080204" pitchFamily="34" charset="-128"/>
              </a:rPr>
              <a:t>“Every dog has four legs” becomes</a:t>
            </a:r>
          </a:p>
          <a:p>
            <a:pPr lvl="2"/>
            <a:r>
              <a:rPr lang="en-US" altLang="en-US" i="1" smtClean="0">
                <a:ea typeface="ＭＳ Ｐゴシック" panose="020B0600070205080204" pitchFamily="34" charset="-128"/>
              </a:rPr>
              <a:t>For every x, if x is a dog then x has four legs</a:t>
            </a:r>
          </a:p>
          <a:p>
            <a:pPr lvl="2"/>
            <a:r>
              <a:rPr lang="en-US" altLang="en-US" i="1" smtClean="0">
                <a:ea typeface="ＭＳ Ｐゴシック" panose="020B0600070205080204" pitchFamily="34" charset="-128"/>
              </a:rPr>
              <a:t>(∀x) dog(x) -&gt; four-legged(x)</a:t>
            </a:r>
          </a:p>
          <a:p>
            <a:pPr lvl="1"/>
            <a:endParaRPr lang="en-US" altLang="en-US" i="1" smtClean="0">
              <a:ea typeface="ＭＳ Ｐゴシック" panose="020B0600070205080204" pitchFamily="34" charset="-128"/>
            </a:endParaRPr>
          </a:p>
          <a:p>
            <a:pPr lvl="1"/>
            <a:endParaRPr lang="en-US" altLang="en-US" i="1"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r>
              <a:rPr lang="en-US" altLang="en-US" smtClean="0">
                <a:ea typeface="ＭＳ Ｐゴシック" panose="020B0600070205080204" pitchFamily="34" charset="-128"/>
              </a:rPr>
              <a:t>Knowledge Representation (cont'd.)</a:t>
            </a:r>
          </a:p>
        </p:txBody>
      </p:sp>
      <p:sp>
        <p:nvSpPr>
          <p:cNvPr id="30723" name="Rectangle 2"/>
          <p:cNvSpPr>
            <a:spLocks noGrp="1" noChangeArrowheads="1"/>
          </p:cNvSpPr>
          <p:nvPr>
            <p:ph idx="1"/>
          </p:nvPr>
        </p:nvSpPr>
        <p:spPr/>
        <p:txBody>
          <a:bodyPr/>
          <a:lstStyle/>
          <a:p>
            <a:r>
              <a:rPr lang="en-US" altLang="en-US" smtClean="0">
                <a:ea typeface="ＭＳ Ｐゴシック" panose="020B0600070205080204" pitchFamily="34" charset="-128"/>
              </a:rPr>
              <a:t>Pictorial representation</a:t>
            </a:r>
          </a:p>
          <a:p>
            <a:pPr lvl="1"/>
            <a:r>
              <a:rPr lang="en-US" altLang="en-US" smtClean="0">
                <a:ea typeface="ＭＳ Ｐゴシック" panose="020B0600070205080204" pitchFamily="34" charset="-128"/>
              </a:rPr>
              <a:t>Knowledge as a digital picture</a:t>
            </a:r>
          </a:p>
          <a:p>
            <a:pPr lvl="1"/>
            <a:r>
              <a:rPr lang="en-US" altLang="en-US" smtClean="0">
                <a:ea typeface="ＭＳ Ｐゴシック" panose="020B0600070205080204" pitchFamily="34" charset="-128"/>
              </a:rPr>
              <a:t>Cannot represent categorical information</a:t>
            </a:r>
          </a:p>
          <a:p>
            <a:pPr lvl="2"/>
            <a:r>
              <a:rPr lang="en-US" altLang="en-US" smtClean="0">
                <a:ea typeface="ＭＳ Ｐゴシック" panose="020B0600070205080204" pitchFamily="34" charset="-128"/>
              </a:rPr>
              <a:t>Example: every dog has four legs</a:t>
            </a:r>
          </a:p>
          <a:p>
            <a:r>
              <a:rPr lang="en-US" altLang="en-US" smtClean="0">
                <a:ea typeface="ＭＳ Ｐゴシック" panose="020B0600070205080204" pitchFamily="34" charset="-128"/>
              </a:rPr>
              <a:t>Graphical representation</a:t>
            </a:r>
          </a:p>
          <a:p>
            <a:pPr lvl="1"/>
            <a:r>
              <a:rPr lang="en-US" altLang="en-US" smtClean="0">
                <a:ea typeface="ＭＳ Ｐゴシック" panose="020B0600070205080204" pitchFamily="34" charset="-128"/>
              </a:rPr>
              <a:t>Knowledge as nodes connected by edges</a:t>
            </a:r>
          </a:p>
          <a:p>
            <a:pPr lvl="1"/>
            <a:r>
              <a:rPr lang="en-US" altLang="en-US" b="1" smtClean="0">
                <a:ea typeface="ＭＳ Ｐゴシック" panose="020B0600070205080204" pitchFamily="34" charset="-128"/>
              </a:rPr>
              <a:t>Semantic net</a:t>
            </a:r>
            <a:endParaRPr lang="en-US" altLang="en-US" smtClean="0">
              <a:ea typeface="ＭＳ Ｐゴシック" panose="020B0600070205080204" pitchFamily="34" charset="-128"/>
            </a:endParaRPr>
          </a:p>
          <a:p>
            <a:pPr lvl="2"/>
            <a:r>
              <a:rPr lang="en-US" altLang="en-US" smtClean="0">
                <a:ea typeface="ＭＳ Ｐゴシック" panose="020B0600070205080204" pitchFamily="34" charset="-128"/>
              </a:rPr>
              <a:t>Nodes for objects or categories of objects</a:t>
            </a:r>
          </a:p>
          <a:p>
            <a:pPr lvl="2"/>
            <a:r>
              <a:rPr lang="en-US" altLang="en-US" smtClean="0">
                <a:ea typeface="ＭＳ Ｐゴシック" panose="020B0600070205080204" pitchFamily="34" charset="-128"/>
              </a:rPr>
              <a:t>Edges for relationships</a:t>
            </a:r>
          </a:p>
          <a:p>
            <a:pPr lvl="2"/>
            <a:r>
              <a:rPr lang="en-US" altLang="en-US" smtClean="0">
                <a:ea typeface="ＭＳ Ｐゴシック" panose="020B0600070205080204" pitchFamily="34" charset="-128"/>
              </a:rPr>
              <a:t>Nodes inherit features through “</a:t>
            </a:r>
            <a:r>
              <a:rPr lang="en-US" altLang="ja-JP" smtClean="0">
                <a:ea typeface="ＭＳ Ｐゴシック" panose="020B0600070205080204" pitchFamily="34" charset="-128"/>
              </a:rPr>
              <a:t>isa</a:t>
            </a:r>
            <a:r>
              <a:rPr lang="en-US" altLang="en-US" smtClean="0">
                <a:ea typeface="ＭＳ Ｐゴシック" panose="020B0600070205080204" pitchFamily="34" charset="-128"/>
              </a:rPr>
              <a:t>”</a:t>
            </a:r>
            <a:r>
              <a:rPr lang="en-US" altLang="ja-JP" smtClean="0">
                <a:ea typeface="ＭＳ Ｐゴシック" panose="020B0600070205080204" pitchFamily="34" charset="-128"/>
              </a:rPr>
              <a:t> relationships</a:t>
            </a: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13315"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Why experiment on a simulation model?</a:t>
            </a:r>
          </a:p>
          <a:p>
            <a:r>
              <a:rPr lang="en-US" altLang="en-US" smtClean="0">
                <a:ea typeface="ＭＳ Ｐゴシック" panose="020B0600070205080204" pitchFamily="34" charset="-128"/>
              </a:rPr>
              <a:t>Existence: real system may not exist yet</a:t>
            </a:r>
          </a:p>
          <a:p>
            <a:r>
              <a:rPr lang="en-US" altLang="en-US" smtClean="0">
                <a:ea typeface="ＭＳ Ｐゴシック" panose="020B0600070205080204" pitchFamily="34" charset="-128"/>
              </a:rPr>
              <a:t>Physical realization: system may not be made of physical things (e.g., social systems)</a:t>
            </a:r>
          </a:p>
          <a:p>
            <a:r>
              <a:rPr lang="en-US" altLang="en-US" smtClean="0">
                <a:ea typeface="ＭＳ Ｐゴシック" panose="020B0600070205080204" pitchFamily="34" charset="-128"/>
              </a:rPr>
              <a:t>Safety: system may be unsafe to experiment with (e.g., nuclear reactor design)</a:t>
            </a:r>
          </a:p>
          <a:p>
            <a:r>
              <a:rPr lang="en-US" altLang="en-US" smtClean="0">
                <a:ea typeface="ＭＳ Ｐゴシック" panose="020B0600070205080204" pitchFamily="34" charset="-128"/>
              </a:rPr>
              <a:t>Speed of construction: physical model may take too long to build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Knowledge Representation (cont'd.)</a:t>
            </a:r>
          </a:p>
        </p:txBody>
      </p:sp>
      <p:pic>
        <p:nvPicPr>
          <p:cNvPr id="31749" name="Picture 6" descr="C:\Users\PaulRefurb\Documents\Ch 01-22-2015\Books\952 Schneider Invitation to CS 7e - Alyssa - xxx\02_NEW PDFs and Figures\Figures\C8814_ch15\C8814_f150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2446" y="1652158"/>
            <a:ext cx="4237545" cy="42290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2"/>
          <p:cNvSpPr txBox="1">
            <a:spLocks noChangeArrowheads="1"/>
          </p:cNvSpPr>
          <p:nvPr/>
        </p:nvSpPr>
        <p:spPr>
          <a:xfrm>
            <a:off x="5299363" y="4810991"/>
            <a:ext cx="3449782" cy="1040438"/>
          </a:xfrm>
          <a:prstGeom prst="rect">
            <a:avLst/>
          </a:prstGeom>
        </p:spPr>
        <p:txBody>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lang="en-US" altLang="en-US" noProof="0" dirty="0" smtClean="0">
                <a:ea typeface="ＭＳ Ｐゴシック" panose="020B0600070205080204" pitchFamily="34" charset="-128"/>
              </a:rPr>
              <a:t>Note: remember this picture for the Object Oriented Programming class.</a:t>
            </a:r>
            <a:endParaRPr kumimoji="0" lang="en-US" altLang="en-US" sz="1600" b="0" i="0" u="none" strike="noStrike" kern="1200" cap="none" spc="0" normalizeH="0" baseline="0" noProof="0" dirty="0" smtClean="0">
              <a:ln>
                <a:noFill/>
              </a:ln>
              <a:solidFill>
                <a:schemeClr val="tx1"/>
              </a:solidFill>
              <a:effectLst/>
              <a:uLnTx/>
              <a:uFillTx/>
              <a:latin typeface="+mn-lt"/>
              <a:ea typeface="ＭＳ Ｐゴシック" panose="020B0600070205080204" pitchFamily="34" charset="-128"/>
              <a:cs typeface="+mn-c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r>
              <a:rPr lang="en-US" altLang="en-US" smtClean="0">
                <a:ea typeface="ＭＳ Ｐゴシック" panose="020B0600070205080204" pitchFamily="34" charset="-128"/>
              </a:rPr>
              <a:t>Knowledge Representation (cont'd.)</a:t>
            </a:r>
          </a:p>
        </p:txBody>
      </p:sp>
      <p:sp>
        <p:nvSpPr>
          <p:cNvPr id="32771" name="Rectangle 2"/>
          <p:cNvSpPr>
            <a:spLocks noGrp="1" noChangeArrowheads="1"/>
          </p:cNvSpPr>
          <p:nvPr>
            <p:ph idx="1"/>
          </p:nvPr>
        </p:nvSpPr>
        <p:spPr/>
        <p:txBody>
          <a:bodyPr/>
          <a:lstStyle/>
          <a:p>
            <a:r>
              <a:rPr lang="en-US" altLang="en-US" dirty="0" smtClean="0">
                <a:ea typeface="ＭＳ Ｐゴシック" panose="020B0600070205080204" pitchFamily="34" charset="-128"/>
              </a:rPr>
              <a:t>Requirements of a representation</a:t>
            </a:r>
          </a:p>
          <a:p>
            <a:pPr lvl="1"/>
            <a:r>
              <a:rPr lang="en-US" altLang="en-US" dirty="0" smtClean="0">
                <a:ea typeface="ＭＳ Ｐゴシック" panose="020B0600070205080204" pitchFamily="34" charset="-128"/>
              </a:rPr>
              <a:t>Adequacy: must capture all relevant information</a:t>
            </a:r>
          </a:p>
          <a:p>
            <a:pPr lvl="1"/>
            <a:r>
              <a:rPr lang="en-US" altLang="en-US" dirty="0" smtClean="0">
                <a:ea typeface="ＭＳ Ｐゴシック" panose="020B0600070205080204" pitchFamily="34" charset="-128"/>
              </a:rPr>
              <a:t>Efficiency: avoid redundant information</a:t>
            </a:r>
          </a:p>
          <a:p>
            <a:pPr lvl="1"/>
            <a:r>
              <a:rPr lang="en-US" altLang="en-US" dirty="0" err="1" smtClean="0">
                <a:ea typeface="ＭＳ Ｐゴシック" panose="020B0600070205080204" pitchFamily="34" charset="-128"/>
              </a:rPr>
              <a:t>Extendability</a:t>
            </a:r>
            <a:r>
              <a:rPr lang="en-US" altLang="en-US" dirty="0" smtClean="0">
                <a:ea typeface="ＭＳ Ｐゴシック" panose="020B0600070205080204" pitchFamily="34" charset="-128"/>
              </a:rPr>
              <a:t>: easy to add new knowledge</a:t>
            </a:r>
          </a:p>
          <a:p>
            <a:pPr lvl="1"/>
            <a:r>
              <a:rPr lang="en-US" altLang="en-US" dirty="0" smtClean="0">
                <a:ea typeface="ＭＳ Ｐゴシック" panose="020B0600070205080204" pitchFamily="34" charset="-128"/>
              </a:rPr>
              <a:t>Appropriate: easy to use for particular purpose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r>
              <a:rPr lang="en-US" altLang="en-US" smtClean="0">
                <a:ea typeface="ＭＳ Ｐゴシック" panose="020B0600070205080204" pitchFamily="34" charset="-128"/>
              </a:rPr>
              <a:t>Recognition Tasks</a:t>
            </a:r>
          </a:p>
        </p:txBody>
      </p:sp>
      <p:sp>
        <p:nvSpPr>
          <p:cNvPr id="33795" name="Rectangle 2"/>
          <p:cNvSpPr>
            <a:spLocks noGrp="1" noChangeArrowheads="1"/>
          </p:cNvSpPr>
          <p:nvPr>
            <p:ph idx="1"/>
          </p:nvPr>
        </p:nvSpPr>
        <p:spPr/>
        <p:txBody>
          <a:bodyPr/>
          <a:lstStyle/>
          <a:p>
            <a:r>
              <a:rPr lang="en-US" altLang="en-US" smtClean="0">
                <a:ea typeface="ＭＳ Ｐゴシック" panose="020B0600070205080204" pitchFamily="34" charset="-128"/>
              </a:rPr>
              <a:t>Some AI work attempts to mimic the brain</a:t>
            </a:r>
          </a:p>
          <a:p>
            <a:r>
              <a:rPr lang="en-US" altLang="en-US" smtClean="0">
                <a:ea typeface="ＭＳ Ｐゴシック" panose="020B0600070205080204" pitchFamily="34" charset="-128"/>
              </a:rPr>
              <a:t>Humans have 86 billion (10</a:t>
            </a:r>
            <a:r>
              <a:rPr lang="en-US" altLang="en-US" baseline="30000" smtClean="0">
                <a:ea typeface="ＭＳ Ｐゴシック" panose="020B0600070205080204" pitchFamily="34" charset="-128"/>
              </a:rPr>
              <a:t>12</a:t>
            </a:r>
            <a:r>
              <a:rPr lang="en-US" altLang="en-US" smtClean="0">
                <a:ea typeface="ＭＳ Ｐゴシック" panose="020B0600070205080204" pitchFamily="34" charset="-128"/>
              </a:rPr>
              <a:t>) neurons</a:t>
            </a:r>
          </a:p>
          <a:p>
            <a:r>
              <a:rPr lang="en-US" altLang="en-US" smtClean="0">
                <a:ea typeface="ＭＳ Ｐゴシック" panose="020B0600070205080204" pitchFamily="34" charset="-128"/>
              </a:rPr>
              <a:t>A neuron receives electrical stimuli from other neurons through dendrites</a:t>
            </a:r>
          </a:p>
          <a:p>
            <a:r>
              <a:rPr lang="en-US" altLang="en-US" smtClean="0">
                <a:ea typeface="ＭＳ Ｐゴシック" panose="020B0600070205080204" pitchFamily="34" charset="-128"/>
              </a:rPr>
              <a:t>A neuron sends electrical stimuli through its axon</a:t>
            </a:r>
          </a:p>
          <a:p>
            <a:r>
              <a:rPr lang="en-US" altLang="en-US" smtClean="0">
                <a:ea typeface="ＭＳ Ｐゴシック" panose="020B0600070205080204" pitchFamily="34" charset="-128"/>
              </a:rPr>
              <a:t>Signals pass through gaps, synapses</a:t>
            </a:r>
          </a:p>
          <a:p>
            <a:r>
              <a:rPr lang="en-US" altLang="en-US" smtClean="0">
                <a:ea typeface="ＭＳ Ｐゴシック" panose="020B0600070205080204" pitchFamily="34" charset="-128"/>
              </a:rPr>
              <a:t>Some synapses cause increased activation; others inhibit activation</a:t>
            </a:r>
          </a:p>
          <a:p>
            <a:r>
              <a:rPr lang="en-US" altLang="en-US" smtClean="0">
                <a:ea typeface="ＭＳ Ｐゴシック" panose="020B0600070205080204" pitchFamily="34" charset="-128"/>
              </a:rPr>
              <a:t>Neurons are like very simple computational devices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r>
              <a:rPr lang="en-US" altLang="en-US" smtClean="0">
                <a:ea typeface="ＭＳ Ｐゴシック" panose="020B0600070205080204" pitchFamily="34" charset="-128"/>
              </a:rPr>
              <a:t>Recognition Tasks (cont'd.)</a:t>
            </a:r>
          </a:p>
        </p:txBody>
      </p:sp>
      <p:sp>
        <p:nvSpPr>
          <p:cNvPr id="35843" name="Rectangle 2"/>
          <p:cNvSpPr>
            <a:spLocks noGrp="1" noChangeArrowheads="1"/>
          </p:cNvSpPr>
          <p:nvPr>
            <p:ph idx="1"/>
          </p:nvPr>
        </p:nvSpPr>
        <p:spPr/>
        <p:txBody>
          <a:bodyPr/>
          <a:lstStyle/>
          <a:p>
            <a:r>
              <a:rPr lang="en-US" altLang="en-US" smtClean="0">
                <a:ea typeface="ＭＳ Ｐゴシック" panose="020B0600070205080204" pitchFamily="34" charset="-128"/>
              </a:rPr>
              <a:t>The nervous system is like a </a:t>
            </a:r>
            <a:r>
              <a:rPr lang="en-US" altLang="en-US" b="1" smtClean="0">
                <a:ea typeface="ＭＳ Ｐゴシック" panose="020B0600070205080204" pitchFamily="34" charset="-128"/>
              </a:rPr>
              <a:t>connectionist architecture</a:t>
            </a:r>
          </a:p>
          <a:p>
            <a:pPr lvl="1"/>
            <a:r>
              <a:rPr lang="en-US" altLang="en-US" smtClean="0">
                <a:ea typeface="ＭＳ Ｐゴシック" panose="020B0600070205080204" pitchFamily="34" charset="-128"/>
              </a:rPr>
              <a:t>Processing arises from many simple processors with rich and complex connections</a:t>
            </a:r>
          </a:p>
          <a:p>
            <a:r>
              <a:rPr lang="en-US" altLang="en-US" smtClean="0">
                <a:ea typeface="ＭＳ Ｐゴシック" panose="020B0600070205080204" pitchFamily="34" charset="-128"/>
              </a:rPr>
              <a:t>Processing in the brain occurs in a massively parallel way</a:t>
            </a:r>
          </a:p>
          <a:p>
            <a:pPr lvl="1"/>
            <a:r>
              <a:rPr lang="en-US" altLang="en-US" smtClean="0">
                <a:ea typeface="ＭＳ Ｐゴシック" panose="020B0600070205080204" pitchFamily="34" charset="-128"/>
              </a:rPr>
              <a:t>Individual neurons are slow compared to computer computational speeds</a:t>
            </a:r>
          </a:p>
          <a:p>
            <a:pPr lvl="1"/>
            <a:r>
              <a:rPr lang="en-US" altLang="en-US" smtClean="0">
                <a:ea typeface="ＭＳ Ｐゴシック" panose="020B0600070205080204" pitchFamily="34" charset="-128"/>
              </a:rPr>
              <a:t>Allows for redundancy and neuron failure (fault tolerant)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p:txBody>
          <a:bodyPr/>
          <a:lstStyle/>
          <a:p>
            <a:r>
              <a:rPr lang="en-US" altLang="en-US" smtClean="0">
                <a:ea typeface="ＭＳ Ｐゴシック" panose="020B0600070205080204" pitchFamily="34" charset="-128"/>
              </a:rPr>
              <a:t>Recognition Tasks (cont'd.)</a:t>
            </a:r>
          </a:p>
        </p:txBody>
      </p:sp>
      <p:sp>
        <p:nvSpPr>
          <p:cNvPr id="36867" name="Rectangle 2"/>
          <p:cNvSpPr>
            <a:spLocks noGrp="1" noChangeArrowheads="1"/>
          </p:cNvSpPr>
          <p:nvPr>
            <p:ph idx="1"/>
          </p:nvPr>
        </p:nvSpPr>
        <p:spPr/>
        <p:txBody>
          <a:bodyPr/>
          <a:lstStyle/>
          <a:p>
            <a:r>
              <a:rPr lang="en-US" altLang="en-US" smtClean="0">
                <a:ea typeface="ＭＳ Ｐゴシック" panose="020B0600070205080204" pitchFamily="34" charset="-128"/>
              </a:rPr>
              <a:t>Artificial </a:t>
            </a:r>
            <a:r>
              <a:rPr lang="en-US" altLang="en-US" b="1" smtClean="0">
                <a:ea typeface="ＭＳ Ｐゴシック" panose="020B0600070205080204" pitchFamily="34" charset="-128"/>
              </a:rPr>
              <a:t>neural networks</a:t>
            </a:r>
            <a:r>
              <a:rPr lang="en-US" altLang="en-US" smtClean="0">
                <a:ea typeface="ＭＳ Ｐゴシック" panose="020B0600070205080204" pitchFamily="34" charset="-128"/>
              </a:rPr>
              <a:t> mimic the connectionist approach </a:t>
            </a:r>
          </a:p>
          <a:p>
            <a:r>
              <a:rPr lang="en-US" altLang="en-US" smtClean="0">
                <a:ea typeface="ＭＳ Ｐゴシック" panose="020B0600070205080204" pitchFamily="34" charset="-128"/>
              </a:rPr>
              <a:t>Individual artificial “neurons” have:</a:t>
            </a:r>
          </a:p>
          <a:p>
            <a:pPr lvl="1"/>
            <a:r>
              <a:rPr lang="en-US" altLang="en-US" smtClean="0">
                <a:ea typeface="ＭＳ Ｐゴシック" panose="020B0600070205080204" pitchFamily="34" charset="-128"/>
              </a:rPr>
              <a:t>A threshold for generating output</a:t>
            </a:r>
          </a:p>
          <a:p>
            <a:pPr lvl="1"/>
            <a:r>
              <a:rPr lang="en-US" altLang="en-US" smtClean="0">
                <a:ea typeface="ＭＳ Ｐゴシック" panose="020B0600070205080204" pitchFamily="34" charset="-128"/>
              </a:rPr>
              <a:t>An activation level</a:t>
            </a:r>
          </a:p>
          <a:p>
            <a:pPr lvl="1"/>
            <a:r>
              <a:rPr lang="en-US" altLang="en-US" smtClean="0">
                <a:ea typeface="ＭＳ Ｐゴシック" panose="020B0600070205080204" pitchFamily="34" charset="-128"/>
              </a:rPr>
              <a:t>Incoming weighted edges</a:t>
            </a:r>
          </a:p>
          <a:p>
            <a:pPr lvl="1"/>
            <a:r>
              <a:rPr lang="en-US" altLang="en-US" smtClean="0">
                <a:ea typeface="ＭＳ Ｐゴシック" panose="020B0600070205080204" pitchFamily="34" charset="-128"/>
              </a:rPr>
              <a:t>Outgoing weighted edges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Recognition Tasks (cont'd.)</a:t>
            </a:r>
          </a:p>
        </p:txBody>
      </p:sp>
      <p:pic>
        <p:nvPicPr>
          <p:cNvPr id="37893" name="Picture 6" descr="C:\Users\PaulRefurb\Documents\Ch 01-22-2015\Books\952 Schneider Invitation to CS 7e - Alyssa - xxx\02_NEW PDFs and Figures\Figures\C8814_ch15\C8814_f1505.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7400" y="1752602"/>
            <a:ext cx="5029200" cy="374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p:txBody>
          <a:bodyPr/>
          <a:lstStyle/>
          <a:p>
            <a:r>
              <a:rPr lang="en-US" altLang="en-US" smtClean="0">
                <a:ea typeface="ＭＳ Ｐゴシック" panose="020B0600070205080204" pitchFamily="34" charset="-128"/>
              </a:rPr>
              <a:t>Recognition Tasks (cont'd.)</a:t>
            </a:r>
          </a:p>
        </p:txBody>
      </p:sp>
      <p:sp>
        <p:nvSpPr>
          <p:cNvPr id="38915" name="Rectangle 2"/>
          <p:cNvSpPr>
            <a:spLocks noGrp="1" noChangeArrowheads="1"/>
          </p:cNvSpPr>
          <p:nvPr>
            <p:ph idx="1"/>
          </p:nvPr>
        </p:nvSpPr>
        <p:spPr/>
        <p:txBody>
          <a:bodyPr/>
          <a:lstStyle/>
          <a:p>
            <a:r>
              <a:rPr lang="en-US" altLang="en-US" dirty="0" smtClean="0">
                <a:ea typeface="ＭＳ Ｐゴシック" panose="020B0600070205080204" pitchFamily="34" charset="-128"/>
              </a:rPr>
              <a:t>Neural networks are often organized into input and output layers</a:t>
            </a:r>
          </a:p>
          <a:p>
            <a:r>
              <a:rPr lang="en-US" altLang="en-US" dirty="0" smtClean="0">
                <a:ea typeface="ＭＳ Ｐゴシック" panose="020B0600070205080204" pitchFamily="34" charset="-128"/>
              </a:rPr>
              <a:t>To provide an input to the network, fix the values of the input layer to 0 or 1</a:t>
            </a:r>
          </a:p>
          <a:p>
            <a:r>
              <a:rPr lang="en-US" altLang="en-US" dirty="0" smtClean="0">
                <a:ea typeface="ＭＳ Ｐゴシック" panose="020B0600070205080204" pitchFamily="34" charset="-128"/>
              </a:rPr>
              <a:t>Output nodes compute weighted sum of all </a:t>
            </a:r>
            <a:r>
              <a:rPr lang="en-US" altLang="en-US" dirty="0" smtClean="0">
                <a:ea typeface="ＭＳ Ｐゴシック" panose="020B0600070205080204" pitchFamily="34" charset="-128"/>
              </a:rPr>
              <a:t>inputs</a:t>
            </a:r>
            <a:endParaRPr lang="en-US" altLang="en-US" dirty="0"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p:txBody>
          <a:bodyPr/>
          <a:lstStyle/>
          <a:p>
            <a:r>
              <a:rPr lang="en-US" altLang="en-US" smtClean="0">
                <a:ea typeface="ＭＳ Ｐゴシック" panose="020B0600070205080204" pitchFamily="34" charset="-128"/>
              </a:rPr>
              <a:t>Reasoning Tasks</a:t>
            </a:r>
            <a:br>
              <a:rPr lang="en-US" altLang="en-US" smtClean="0">
                <a:ea typeface="ＭＳ Ｐゴシック" panose="020B0600070205080204" pitchFamily="34" charset="-128"/>
              </a:rPr>
            </a:br>
            <a:r>
              <a:rPr lang="en-US" altLang="en-US" sz="2800">
                <a:ea typeface="ＭＳ Ｐゴシック" panose="020B0600070205080204" pitchFamily="34" charset="-128"/>
              </a:rPr>
              <a:t>Intelligent Searching</a:t>
            </a:r>
          </a:p>
        </p:txBody>
      </p:sp>
      <p:sp>
        <p:nvSpPr>
          <p:cNvPr id="46083" name="Rectangle 2"/>
          <p:cNvSpPr>
            <a:spLocks noGrp="1" noChangeArrowheads="1"/>
          </p:cNvSpPr>
          <p:nvPr>
            <p:ph idx="1"/>
          </p:nvPr>
        </p:nvSpPr>
        <p:spPr/>
        <p:txBody>
          <a:bodyPr/>
          <a:lstStyle/>
          <a:p>
            <a:r>
              <a:rPr lang="en-US" altLang="en-US" smtClean="0">
                <a:ea typeface="ＭＳ Ｐゴシック" panose="020B0600070205080204" pitchFamily="34" charset="-128"/>
              </a:rPr>
              <a:t>Decision tree represents possible next items for which to search</a:t>
            </a:r>
          </a:p>
          <a:p>
            <a:r>
              <a:rPr lang="en-US" altLang="en-US" smtClean="0">
                <a:ea typeface="ＭＳ Ｐゴシック" panose="020B0600070205080204" pitchFamily="34" charset="-128"/>
              </a:rPr>
              <a:t>Linear search and binary search assume:</a:t>
            </a:r>
          </a:p>
          <a:p>
            <a:pPr lvl="1"/>
            <a:r>
              <a:rPr lang="en-US" altLang="en-US" smtClean="0">
                <a:ea typeface="ＭＳ Ｐゴシック" panose="020B0600070205080204" pitchFamily="34" charset="-128"/>
              </a:rPr>
              <a:t>Data is organized linearly</a:t>
            </a:r>
          </a:p>
          <a:p>
            <a:pPr lvl="1"/>
            <a:r>
              <a:rPr lang="en-US" altLang="en-US" smtClean="0">
                <a:ea typeface="ＭＳ Ｐゴシック" panose="020B0600070205080204" pitchFamily="34" charset="-128"/>
              </a:rPr>
              <a:t>Exact match is required</a:t>
            </a:r>
          </a:p>
          <a:p>
            <a:r>
              <a:rPr lang="en-US" altLang="en-US" smtClean="0">
                <a:ea typeface="ＭＳ Ｐゴシック" panose="020B0600070205080204" pitchFamily="34" charset="-128"/>
              </a:rPr>
              <a:t>What if we relax the requirements?</a:t>
            </a:r>
          </a:p>
          <a:p>
            <a:pPr lvl="1"/>
            <a:r>
              <a:rPr lang="en-US" altLang="en-US" smtClean="0">
                <a:ea typeface="ＭＳ Ｐゴシック" panose="020B0600070205080204" pitchFamily="34" charset="-128"/>
              </a:rPr>
              <a:t>What if data is not linear?</a:t>
            </a:r>
          </a:p>
          <a:p>
            <a:pPr lvl="1"/>
            <a:r>
              <a:rPr lang="en-US" altLang="en-US" smtClean="0">
                <a:ea typeface="ＭＳ Ｐゴシック" panose="020B0600070205080204" pitchFamily="34" charset="-128"/>
              </a:rPr>
              <a:t>What if an approximate match is okay?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Reasoning Tasks</a:t>
            </a:r>
            <a:br>
              <a:rPr lang="en-US" sz="3600" kern="0" dirty="0">
                <a:solidFill>
                  <a:srgbClr val="222222"/>
                </a:solidFill>
                <a:latin typeface="+mj-lt"/>
                <a:cs typeface="ＭＳ Ｐゴシック" charset="-128"/>
              </a:rPr>
            </a:br>
            <a:r>
              <a:rPr lang="en-US" sz="2800" kern="0" dirty="0">
                <a:solidFill>
                  <a:srgbClr val="222222"/>
                </a:solidFill>
                <a:latin typeface="+mj-lt"/>
                <a:cs typeface="ＭＳ Ｐゴシック" charset="-128"/>
              </a:rPr>
              <a:t>Intelligent Searching (cont'd.)</a:t>
            </a:r>
          </a:p>
        </p:txBody>
      </p:sp>
      <p:pic>
        <p:nvPicPr>
          <p:cNvPr id="47109" name="Picture 7" descr="C:\Users\PaulRefurb\Documents\Ch 01-22-2015\Books\952 Schneider Invitation to CS 7e - Alyssa - xxx\02_NEW PDFs and Figures\Figures\C8814_ch15\C8814_f151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71651" y="2133600"/>
            <a:ext cx="2445544" cy="347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10" name="Picture 8" descr="C:\Users\PaulRefurb\Documents\Ch 01-22-2015\Books\952 Schneider Invitation to CS 7e - Alyssa - xxx\02_NEW PDFs and Figures\Figures\C8814_ch15\C8814_f151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83907" y="2171700"/>
            <a:ext cx="2845594" cy="347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p:txBody>
          <a:bodyPr/>
          <a:lstStyle/>
          <a:p>
            <a:r>
              <a:rPr lang="en-US" altLang="en-US" smtClean="0">
                <a:ea typeface="ＭＳ Ｐゴシック" panose="020B0600070205080204" pitchFamily="34" charset="-128"/>
              </a:rPr>
              <a:t>Reasoning Tasks</a:t>
            </a:r>
            <a:br>
              <a:rPr lang="en-US" altLang="en-US" smtClean="0">
                <a:ea typeface="ＭＳ Ｐゴシック" panose="020B0600070205080204" pitchFamily="34" charset="-128"/>
              </a:rPr>
            </a:br>
            <a:r>
              <a:rPr lang="en-US" altLang="en-US" sz="2800">
                <a:ea typeface="ＭＳ Ｐゴシック" panose="020B0600070205080204" pitchFamily="34" charset="-128"/>
              </a:rPr>
              <a:t>Intelligent Searching (cont'd.)</a:t>
            </a:r>
          </a:p>
        </p:txBody>
      </p:sp>
      <p:sp>
        <p:nvSpPr>
          <p:cNvPr id="48131" name="Rectangle 2"/>
          <p:cNvSpPr>
            <a:spLocks noGrp="1" noChangeArrowheads="1"/>
          </p:cNvSpPr>
          <p:nvPr>
            <p:ph idx="1"/>
          </p:nvPr>
        </p:nvSpPr>
        <p:spPr/>
        <p:txBody>
          <a:bodyPr/>
          <a:lstStyle/>
          <a:p>
            <a:r>
              <a:rPr lang="en-US" altLang="en-US" b="1" smtClean="0">
                <a:ea typeface="ＭＳ Ｐゴシック" panose="020B0600070205080204" pitchFamily="34" charset="-128"/>
              </a:rPr>
              <a:t>State-space graph</a:t>
            </a:r>
          </a:p>
          <a:p>
            <a:pPr lvl="1"/>
            <a:r>
              <a:rPr lang="en-US" altLang="en-US" smtClean="0">
                <a:ea typeface="ＭＳ Ｐゴシック" panose="020B0600070205080204" pitchFamily="34" charset="-128"/>
              </a:rPr>
              <a:t>Each node is a state of our problem</a:t>
            </a:r>
          </a:p>
          <a:p>
            <a:pPr lvl="1"/>
            <a:r>
              <a:rPr lang="en-US" altLang="en-US" smtClean="0">
                <a:ea typeface="ＭＳ Ｐゴシック" panose="020B0600070205080204" pitchFamily="34" charset="-128"/>
              </a:rPr>
              <a:t>A node connects to another if that state can be directly generated by the node</a:t>
            </a:r>
          </a:p>
          <a:p>
            <a:pPr lvl="1"/>
            <a:r>
              <a:rPr lang="en-US" altLang="en-US" smtClean="0">
                <a:ea typeface="ＭＳ Ｐゴシック" panose="020B0600070205080204" pitchFamily="34" charset="-128"/>
              </a:rPr>
              <a:t>Examples: tic-tac-toe, eight-puzzle, maze-solving</a:t>
            </a:r>
          </a:p>
          <a:p>
            <a:pPr lvl="1"/>
            <a:r>
              <a:rPr lang="en-US" altLang="en-US" smtClean="0">
                <a:ea typeface="ＭＳ Ｐゴシック" panose="020B0600070205080204" pitchFamily="34" charset="-128"/>
              </a:rPr>
              <a:t>Each node has many children</a:t>
            </a:r>
          </a:p>
          <a:p>
            <a:pPr lvl="1"/>
            <a:r>
              <a:rPr lang="en-US" altLang="en-US" smtClean="0">
                <a:ea typeface="ＭＳ Ｐゴシック" panose="020B0600070205080204" pitchFamily="34" charset="-128"/>
              </a:rPr>
              <a:t>May be many paths to a goal</a:t>
            </a:r>
          </a:p>
          <a:p>
            <a:r>
              <a:rPr lang="en-US" altLang="en-US" b="1" smtClean="0">
                <a:ea typeface="ＭＳ Ｐゴシック" panose="020B0600070205080204" pitchFamily="34" charset="-128"/>
              </a:rPr>
              <a:t>State-space search</a:t>
            </a:r>
            <a:r>
              <a:rPr lang="en-US" altLang="en-US" smtClean="0">
                <a:ea typeface="ＭＳ Ｐゴシック" panose="020B0600070205080204" pitchFamily="34" charset="-128"/>
              </a:rPr>
              <a:t>: seeks a path from start state to goal state</a:t>
            </a:r>
            <a:endParaRPr lang="en-US" altLang="en-US" b="1"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14339"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Why experiment on a simulation model?</a:t>
            </a:r>
          </a:p>
          <a:p>
            <a:r>
              <a:rPr lang="en-US" altLang="en-US" smtClean="0">
                <a:ea typeface="ＭＳ Ｐゴシック" panose="020B0600070205080204" pitchFamily="34" charset="-128"/>
              </a:rPr>
              <a:t>Time scale: physical system may happen too fast or too slow to experiment</a:t>
            </a:r>
          </a:p>
          <a:p>
            <a:r>
              <a:rPr lang="en-US" altLang="en-US" smtClean="0">
                <a:ea typeface="ＭＳ Ｐゴシック" panose="020B0600070205080204" pitchFamily="34" charset="-128"/>
              </a:rPr>
              <a:t>Ethical behavior: experimenting on physical system may be ethically wrong</a:t>
            </a:r>
          </a:p>
          <a:p>
            <a:r>
              <a:rPr lang="en-US" altLang="en-US" smtClean="0">
                <a:ea typeface="ＭＳ Ｐゴシック" panose="020B0600070205080204" pitchFamily="34" charset="-128"/>
              </a:rPr>
              <a:t>Ease of modification: can change the model quickly and easily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Reasoning Tasks</a:t>
            </a:r>
            <a:br>
              <a:rPr lang="en-US" sz="3600" kern="0" dirty="0">
                <a:solidFill>
                  <a:srgbClr val="222222"/>
                </a:solidFill>
                <a:latin typeface="+mj-lt"/>
                <a:cs typeface="ＭＳ Ｐゴシック" charset="-128"/>
              </a:rPr>
            </a:br>
            <a:r>
              <a:rPr lang="en-US" sz="2800" kern="0" dirty="0">
                <a:solidFill>
                  <a:srgbClr val="222222"/>
                </a:solidFill>
                <a:latin typeface="+mj-lt"/>
                <a:cs typeface="ＭＳ Ｐゴシック" charset="-128"/>
              </a:rPr>
              <a:t>Intelligent Searching (cont'd.)</a:t>
            </a:r>
          </a:p>
        </p:txBody>
      </p:sp>
      <p:pic>
        <p:nvPicPr>
          <p:cNvPr id="49157" name="Picture 6" descr="C:\Users\PaulRefurb\Documents\Ch 01-22-2015\Books\952 Schneider Invitation to CS 7e - Alyssa - xxx\02_NEW PDFs and Figures\Figures\C8814_ch15\C8814_f151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88356" y="2209802"/>
            <a:ext cx="4967288" cy="32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lstStyle/>
          <a:p>
            <a:r>
              <a:rPr lang="en-US" altLang="en-US" smtClean="0">
                <a:ea typeface="ＭＳ Ｐゴシック" panose="020B0600070205080204" pitchFamily="34" charset="-128"/>
              </a:rPr>
              <a:t>Reasoning Tasks</a:t>
            </a:r>
            <a:br>
              <a:rPr lang="en-US" altLang="en-US" smtClean="0">
                <a:ea typeface="ＭＳ Ｐゴシック" panose="020B0600070205080204" pitchFamily="34" charset="-128"/>
              </a:rPr>
            </a:br>
            <a:r>
              <a:rPr lang="en-US" altLang="en-US" sz="2800">
                <a:ea typeface="ＭＳ Ｐゴシック" panose="020B0600070205080204" pitchFamily="34" charset="-128"/>
              </a:rPr>
              <a:t>Intelligent Searching (cont'd.)</a:t>
            </a:r>
          </a:p>
        </p:txBody>
      </p:sp>
      <p:sp>
        <p:nvSpPr>
          <p:cNvPr id="50179" name="Rectangle 2"/>
          <p:cNvSpPr>
            <a:spLocks noGrp="1" noChangeArrowheads="1"/>
          </p:cNvSpPr>
          <p:nvPr>
            <p:ph idx="1"/>
          </p:nvPr>
        </p:nvSpPr>
        <p:spPr/>
        <p:txBody>
          <a:bodyPr/>
          <a:lstStyle/>
          <a:p>
            <a:r>
              <a:rPr lang="en-US" altLang="en-US" b="1" smtClean="0">
                <a:ea typeface="ＭＳ Ｐゴシック" panose="020B0600070205080204" pitchFamily="34" charset="-128"/>
              </a:rPr>
              <a:t>State-space graph</a:t>
            </a:r>
          </a:p>
          <a:p>
            <a:pPr lvl="1"/>
            <a:r>
              <a:rPr lang="en-US" altLang="en-US" smtClean="0">
                <a:ea typeface="ＭＳ Ｐゴシック" panose="020B0600070205080204" pitchFamily="34" charset="-128"/>
              </a:rPr>
              <a:t>Each node is a state of our problem</a:t>
            </a:r>
          </a:p>
          <a:p>
            <a:pPr lvl="1"/>
            <a:r>
              <a:rPr lang="en-US" altLang="en-US" smtClean="0">
                <a:ea typeface="ＭＳ Ｐゴシック" panose="020B0600070205080204" pitchFamily="34" charset="-128"/>
              </a:rPr>
              <a:t>A node connects to another if that state can be directly generated by the node</a:t>
            </a:r>
          </a:p>
          <a:p>
            <a:pPr lvl="1"/>
            <a:r>
              <a:rPr lang="en-US" altLang="en-US" smtClean="0">
                <a:ea typeface="ＭＳ Ｐゴシック" panose="020B0600070205080204" pitchFamily="34" charset="-128"/>
              </a:rPr>
              <a:t>Examples: tic-tac-toe, eight-puzzle, maze-solving</a:t>
            </a:r>
          </a:p>
          <a:p>
            <a:pPr lvl="1"/>
            <a:r>
              <a:rPr lang="en-US" altLang="en-US" smtClean="0">
                <a:ea typeface="ＭＳ Ｐゴシック" panose="020B0600070205080204" pitchFamily="34" charset="-128"/>
              </a:rPr>
              <a:t>Each node has many children</a:t>
            </a:r>
          </a:p>
          <a:p>
            <a:pPr lvl="1"/>
            <a:r>
              <a:rPr lang="en-US" altLang="en-US" smtClean="0">
                <a:ea typeface="ＭＳ Ｐゴシック" panose="020B0600070205080204" pitchFamily="34" charset="-128"/>
              </a:rPr>
              <a:t>May be many paths to a goal</a:t>
            </a:r>
          </a:p>
          <a:p>
            <a:r>
              <a:rPr lang="en-US" altLang="en-US" b="1" smtClean="0">
                <a:ea typeface="ＭＳ Ｐゴシック" panose="020B0600070205080204" pitchFamily="34" charset="-128"/>
              </a:rPr>
              <a:t>State-space search</a:t>
            </a:r>
            <a:r>
              <a:rPr lang="en-US" altLang="en-US" smtClean="0">
                <a:ea typeface="ＭＳ Ｐゴシック" panose="020B0600070205080204" pitchFamily="34" charset="-128"/>
              </a:rPr>
              <a:t>: seeks a path from start state to goal state</a:t>
            </a:r>
            <a:endParaRPr lang="en-US" altLang="en-US" b="1"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p:txBody>
          <a:bodyPr/>
          <a:lstStyle/>
          <a:p>
            <a:r>
              <a:rPr lang="en-US" altLang="en-US" smtClean="0">
                <a:ea typeface="ＭＳ Ｐゴシック" panose="020B0600070205080204" pitchFamily="34" charset="-128"/>
              </a:rPr>
              <a:t>Reasoning Tasks</a:t>
            </a:r>
            <a:br>
              <a:rPr lang="en-US" altLang="en-US" smtClean="0">
                <a:ea typeface="ＭＳ Ｐゴシック" panose="020B0600070205080204" pitchFamily="34" charset="-128"/>
              </a:rPr>
            </a:br>
            <a:r>
              <a:rPr lang="en-US" altLang="en-US" sz="2800">
                <a:ea typeface="ＭＳ Ｐゴシック" panose="020B0600070205080204" pitchFamily="34" charset="-128"/>
              </a:rPr>
              <a:t>Intelligent Searching (cont'd.)</a:t>
            </a:r>
          </a:p>
        </p:txBody>
      </p:sp>
      <p:sp>
        <p:nvSpPr>
          <p:cNvPr id="51203" name="Rectangle 2"/>
          <p:cNvSpPr>
            <a:spLocks noGrp="1" noChangeArrowheads="1"/>
          </p:cNvSpPr>
          <p:nvPr>
            <p:ph idx="1"/>
          </p:nvPr>
        </p:nvSpPr>
        <p:spPr/>
        <p:txBody>
          <a:bodyPr/>
          <a:lstStyle/>
          <a:p>
            <a:r>
              <a:rPr lang="en-US" altLang="en-US" smtClean="0">
                <a:ea typeface="ＭＳ Ｐゴシック" panose="020B0600070205080204" pitchFamily="34" charset="-128"/>
              </a:rPr>
              <a:t>Searching for a path to a goal</a:t>
            </a:r>
          </a:p>
          <a:p>
            <a:pPr lvl="1"/>
            <a:r>
              <a:rPr lang="en-US" altLang="en-US" smtClean="0">
                <a:ea typeface="ＭＳ Ｐゴシック" panose="020B0600070205080204" pitchFamily="34" charset="-128"/>
              </a:rPr>
              <a:t>Brute force: trace all branches of decision tree</a:t>
            </a:r>
          </a:p>
          <a:p>
            <a:pPr lvl="2"/>
            <a:r>
              <a:rPr lang="en-US" altLang="en-US" smtClean="0">
                <a:ea typeface="ＭＳ Ｐゴシック" panose="020B0600070205080204" pitchFamily="34" charset="-128"/>
              </a:rPr>
              <a:t>Too slow</a:t>
            </a:r>
          </a:p>
          <a:p>
            <a:pPr lvl="1"/>
            <a:r>
              <a:rPr lang="en-US" altLang="en-US" smtClean="0">
                <a:ea typeface="ＭＳ Ｐゴシック" panose="020B0600070205080204" pitchFamily="34" charset="-128"/>
              </a:rPr>
              <a:t>Heuristics: use educated guess to guide which branches to search</a:t>
            </a:r>
          </a:p>
          <a:p>
            <a:r>
              <a:rPr lang="en-US" altLang="en-US" smtClean="0">
                <a:ea typeface="ＭＳ Ｐゴシック" panose="020B0600070205080204" pitchFamily="34" charset="-128"/>
              </a:rPr>
              <a:t>Example: chess</a:t>
            </a:r>
          </a:p>
          <a:p>
            <a:pPr lvl="1"/>
            <a:r>
              <a:rPr lang="en-US" altLang="en-US" smtClean="0">
                <a:ea typeface="ＭＳ Ｐゴシック" panose="020B0600070205080204" pitchFamily="34" charset="-128"/>
              </a:rPr>
              <a:t>Brute force is impossible</a:t>
            </a:r>
          </a:p>
          <a:p>
            <a:pPr lvl="1"/>
            <a:r>
              <a:rPr lang="en-US" altLang="en-US" smtClean="0">
                <a:ea typeface="ＭＳ Ｐゴシック" panose="020B0600070205080204" pitchFamily="34" charset="-128"/>
              </a:rPr>
              <a:t>Good heuristics enable computers to play at grand master level</a:t>
            </a:r>
          </a:p>
          <a:p>
            <a:pPr lvl="1"/>
            <a:r>
              <a:rPr lang="en-US" altLang="en-US" smtClean="0">
                <a:ea typeface="ＭＳ Ｐゴシック" panose="020B0600070205080204" pitchFamily="34" charset="-128"/>
              </a:rPr>
              <a:t>Chess is the last “easy” hard problem</a:t>
            </a:r>
          </a:p>
          <a:p>
            <a:endParaRPr lang="en-US" altLang="en-US" b="1"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p:txBody>
          <a:bodyPr/>
          <a:lstStyle/>
          <a:p>
            <a:r>
              <a:rPr lang="en-US" altLang="en-US" smtClean="0">
                <a:ea typeface="ＭＳ Ｐゴシック" panose="020B0600070205080204" pitchFamily="34" charset="-128"/>
              </a:rPr>
              <a:t>Reasoning Tasks</a:t>
            </a:r>
            <a:br>
              <a:rPr lang="en-US" altLang="en-US" smtClean="0">
                <a:ea typeface="ＭＳ Ｐゴシック" panose="020B0600070205080204" pitchFamily="34" charset="-128"/>
              </a:rPr>
            </a:br>
            <a:r>
              <a:rPr lang="en-US" altLang="en-US" sz="2800">
                <a:ea typeface="ＭＳ Ｐゴシック" panose="020B0600070205080204" pitchFamily="34" charset="-128"/>
              </a:rPr>
              <a:t>Swarm Intelligence (cont'd.)</a:t>
            </a:r>
          </a:p>
        </p:txBody>
      </p:sp>
      <p:sp>
        <p:nvSpPr>
          <p:cNvPr id="52227" name="Rectangle 2"/>
          <p:cNvSpPr>
            <a:spLocks noGrp="1" noChangeArrowheads="1"/>
          </p:cNvSpPr>
          <p:nvPr>
            <p:ph idx="1"/>
          </p:nvPr>
        </p:nvSpPr>
        <p:spPr/>
        <p:txBody>
          <a:bodyPr/>
          <a:lstStyle/>
          <a:p>
            <a:r>
              <a:rPr lang="en-US" altLang="en-US" b="1" smtClean="0">
                <a:ea typeface="ＭＳ Ｐゴシック" panose="020B0600070205080204" pitchFamily="34" charset="-128"/>
              </a:rPr>
              <a:t>Swarm intelligence model</a:t>
            </a:r>
          </a:p>
          <a:p>
            <a:pPr lvl="1"/>
            <a:r>
              <a:rPr lang="en-US" altLang="en-US" smtClean="0">
                <a:ea typeface="ＭＳ Ｐゴシック" panose="020B0600070205080204" pitchFamily="34" charset="-128"/>
              </a:rPr>
              <a:t>Model communities of simple agents, e.g., ants, termites, etc.</a:t>
            </a:r>
          </a:p>
          <a:p>
            <a:r>
              <a:rPr lang="en-US" altLang="en-US" smtClean="0">
                <a:ea typeface="ＭＳ Ｐゴシック" panose="020B0600070205080204" pitchFamily="34" charset="-128"/>
              </a:rPr>
              <a:t>Ant colonies</a:t>
            </a:r>
          </a:p>
          <a:p>
            <a:pPr lvl="1"/>
            <a:r>
              <a:rPr lang="en-US" altLang="en-US" smtClean="0">
                <a:ea typeface="ＭＳ Ｐゴシック" panose="020B0600070205080204" pitchFamily="34" charset="-128"/>
              </a:rPr>
              <a:t>Individuals exhibit simple behaviors</a:t>
            </a:r>
          </a:p>
          <a:p>
            <a:pPr lvl="1"/>
            <a:r>
              <a:rPr lang="en-US" altLang="en-US" smtClean="0">
                <a:ea typeface="ＭＳ Ｐゴシック" panose="020B0600070205080204" pitchFamily="34" charset="-128"/>
              </a:rPr>
              <a:t>Colonies accomplish great things</a:t>
            </a:r>
          </a:p>
          <a:p>
            <a:pPr lvl="2"/>
            <a:r>
              <a:rPr lang="en-US" altLang="en-US" smtClean="0">
                <a:ea typeface="ＭＳ Ｐゴシック" panose="020B0600070205080204" pitchFamily="34" charset="-128"/>
              </a:rPr>
              <a:t>Finding the shortest path to food</a:t>
            </a:r>
          </a:p>
          <a:p>
            <a:pPr lvl="2"/>
            <a:r>
              <a:rPr lang="en-US" altLang="en-US" smtClean="0">
                <a:ea typeface="ＭＳ Ｐゴシック" panose="020B0600070205080204" pitchFamily="34" charset="-128"/>
              </a:rPr>
              <a:t>Constructing nests</a:t>
            </a:r>
          </a:p>
          <a:p>
            <a:r>
              <a:rPr lang="en-US" altLang="en-US" smtClean="0">
                <a:ea typeface="ＭＳ Ｐゴシック" panose="020B0600070205080204" pitchFamily="34" charset="-128"/>
              </a:rPr>
              <a:t>Ant colony optimization: route-finding using simulated ants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p:txBody>
          <a:bodyPr/>
          <a:lstStyle/>
          <a:p>
            <a:r>
              <a:rPr lang="en-US" altLang="en-US" smtClean="0">
                <a:ea typeface="ＭＳ Ｐゴシック" panose="020B0600070205080204" pitchFamily="34" charset="-128"/>
              </a:rPr>
              <a:t>Reasoning Tasks</a:t>
            </a:r>
            <a:br>
              <a:rPr lang="en-US" altLang="en-US" smtClean="0">
                <a:ea typeface="ＭＳ Ｐゴシック" panose="020B0600070205080204" pitchFamily="34" charset="-128"/>
              </a:rPr>
            </a:br>
            <a:r>
              <a:rPr lang="en-US" altLang="en-US" sz="2800">
                <a:ea typeface="ＭＳ Ｐゴシック" panose="020B0600070205080204" pitchFamily="34" charset="-128"/>
              </a:rPr>
              <a:t>Intelligent Agents (cont'd.)</a:t>
            </a:r>
          </a:p>
        </p:txBody>
      </p:sp>
      <p:sp>
        <p:nvSpPr>
          <p:cNvPr id="53251" name="Rectangle 2"/>
          <p:cNvSpPr>
            <a:spLocks noGrp="1" noChangeArrowheads="1"/>
          </p:cNvSpPr>
          <p:nvPr>
            <p:ph idx="1"/>
          </p:nvPr>
        </p:nvSpPr>
        <p:spPr/>
        <p:txBody>
          <a:bodyPr/>
          <a:lstStyle/>
          <a:p>
            <a:r>
              <a:rPr lang="en-US" altLang="en-US" b="1" smtClean="0">
                <a:ea typeface="ＭＳ Ｐゴシック" panose="020B0600070205080204" pitchFamily="34" charset="-128"/>
              </a:rPr>
              <a:t>Intelligent agent</a:t>
            </a:r>
            <a:r>
              <a:rPr lang="en-US" altLang="en-US" smtClean="0">
                <a:ea typeface="ＭＳ Ｐゴシック" panose="020B0600070205080204" pitchFamily="34" charset="-128"/>
              </a:rPr>
              <a:t> works with human user</a:t>
            </a:r>
          </a:p>
          <a:p>
            <a:pPr lvl="1"/>
            <a:r>
              <a:rPr lang="en-US" altLang="en-US" smtClean="0">
                <a:ea typeface="ＭＳ Ｐゴシック" panose="020B0600070205080204" pitchFamily="34" charset="-128"/>
              </a:rPr>
              <a:t>Learns user’s preferences and takes actions on user’s behalf</a:t>
            </a:r>
          </a:p>
          <a:p>
            <a:r>
              <a:rPr lang="en-US" altLang="en-US" smtClean="0">
                <a:ea typeface="ＭＳ Ｐゴシック" panose="020B0600070205080204" pitchFamily="34" charset="-128"/>
              </a:rPr>
              <a:t>Current examples</a:t>
            </a:r>
          </a:p>
          <a:p>
            <a:pPr lvl="1"/>
            <a:r>
              <a:rPr lang="en-US" altLang="en-US" smtClean="0">
                <a:ea typeface="ＭＳ Ｐゴシック" panose="020B0600070205080204" pitchFamily="34" charset="-128"/>
              </a:rPr>
              <a:t>Personalized web search (</a:t>
            </a:r>
            <a:r>
              <a:rPr lang="en-US" altLang="en-US" b="1" smtClean="0">
                <a:ea typeface="ＭＳ Ｐゴシック" panose="020B0600070205080204" pitchFamily="34" charset="-128"/>
              </a:rPr>
              <a:t>push technology</a:t>
            </a:r>
            <a:r>
              <a:rPr lang="en-US" altLang="en-US" smtClean="0">
                <a:ea typeface="ＭＳ Ｐゴシック" panose="020B0600070205080204" pitchFamily="34" charset="-128"/>
              </a:rPr>
              <a:t>)</a:t>
            </a:r>
          </a:p>
          <a:p>
            <a:pPr lvl="1"/>
            <a:r>
              <a:rPr lang="en-US" altLang="en-US" smtClean="0">
                <a:ea typeface="ＭＳ Ｐゴシック" panose="020B0600070205080204" pitchFamily="34" charset="-128"/>
              </a:rPr>
              <a:t>E-commerce site that tailors suggestions to your interests (</a:t>
            </a:r>
            <a:r>
              <a:rPr lang="en-US" altLang="en-US" b="1" smtClean="0">
                <a:ea typeface="ＭＳ Ｐゴシック" panose="020B0600070205080204" pitchFamily="34" charset="-128"/>
              </a:rPr>
              <a:t>recommendation software</a:t>
            </a:r>
            <a:r>
              <a:rPr lang="en-US" altLang="en-US" smtClean="0">
                <a:ea typeface="ＭＳ Ｐゴシック" panose="020B0600070205080204" pitchFamily="34" charset="-128"/>
              </a:rPr>
              <a:t>)</a:t>
            </a:r>
          </a:p>
          <a:p>
            <a:r>
              <a:rPr lang="en-US" altLang="en-US" smtClean="0">
                <a:ea typeface="ＭＳ Ｐゴシック" panose="020B0600070205080204" pitchFamily="34" charset="-128"/>
              </a:rPr>
              <a:t>Future applications</a:t>
            </a:r>
          </a:p>
          <a:p>
            <a:pPr lvl="1"/>
            <a:r>
              <a:rPr lang="en-US" altLang="en-US" smtClean="0">
                <a:ea typeface="ＭＳ Ｐゴシック" panose="020B0600070205080204" pitchFamily="34" charset="-128"/>
              </a:rPr>
              <a:t>Personal travel planner: buys tickets for user</a:t>
            </a:r>
          </a:p>
          <a:p>
            <a:pPr lvl="1"/>
            <a:r>
              <a:rPr lang="en-US" altLang="en-US" smtClean="0">
                <a:ea typeface="ＭＳ Ｐゴシック" panose="020B0600070205080204" pitchFamily="34" charset="-128"/>
              </a:rPr>
              <a:t>Office manager: screens calls, arranges meetings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5" descr="C:\Users\PaulRefurb\Documents\Ch 01-22-2015\Books\952 Schneider Invitation to CS 7e - Alyssa - xxx\02_NEW PDFs and Figures\Figures\C8814_ch15\C8814_f151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26328" y="1668031"/>
            <a:ext cx="3522517" cy="447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1"/>
          <p:cNvSpPr txBox="1">
            <a:spLocks noChangeArrowheads="1"/>
          </p:cNvSpPr>
          <p:nvPr/>
        </p:nvSpPr>
        <p:spPr>
          <a:xfrm>
            <a:off x="457200" y="274638"/>
            <a:ext cx="8229600" cy="1143000"/>
          </a:xfrm>
          <a:prstGeom prst="rect">
            <a:avLst/>
          </a:prstGeom>
        </p:spPr>
        <p:txBody>
          <a:bodyPr>
            <a:normAutofit fontScale="90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ＭＳ Ｐゴシック" panose="020B0600070205080204" pitchFamily="34" charset="-128"/>
                <a:cs typeface="+mj-cs"/>
              </a:rPr>
              <a:t>Reasoning Tasks</a:t>
            </a:r>
            <a:br>
              <a:rPr kumimoji="0" lang="en-US"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ＭＳ Ｐゴシック" panose="020B0600070205080204" pitchFamily="34" charset="-128"/>
                <a:cs typeface="+mj-cs"/>
              </a:rPr>
            </a:br>
            <a:r>
              <a:rPr kumimoji="0" lang="en-US"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ＭＳ Ｐゴシック" panose="020B0600070205080204" pitchFamily="34" charset="-128"/>
                <a:cs typeface="+mj-cs"/>
              </a:rPr>
              <a:t>The Games We Play</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p:txBody>
          <a:bodyPr>
            <a:normAutofit fontScale="90000"/>
          </a:bodyPr>
          <a:lstStyle/>
          <a:p>
            <a:r>
              <a:rPr lang="en-US" altLang="en-US" dirty="0" smtClean="0">
                <a:ea typeface="ＭＳ Ｐゴシック" panose="020B0600070205080204" pitchFamily="34" charset="-128"/>
              </a:rPr>
              <a:t>Reasoning Tasks</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The Games We Play (cont'd.)</a:t>
            </a:r>
          </a:p>
        </p:txBody>
      </p:sp>
      <p:sp>
        <p:nvSpPr>
          <p:cNvPr id="60419" name="Rectangle 2"/>
          <p:cNvSpPr>
            <a:spLocks noGrp="1" noChangeArrowheads="1"/>
          </p:cNvSpPr>
          <p:nvPr>
            <p:ph idx="1"/>
          </p:nvPr>
        </p:nvSpPr>
        <p:spPr>
          <a:xfrm>
            <a:off x="457200" y="1481330"/>
            <a:ext cx="4073236" cy="4525963"/>
          </a:xfrm>
        </p:spPr>
        <p:txBody>
          <a:bodyPr>
            <a:normAutofit fontScale="85000" lnSpcReduction="20000"/>
          </a:bodyPr>
          <a:lstStyle/>
          <a:p>
            <a:pPr marL="0" indent="0">
              <a:buNone/>
              <a:defRPr/>
            </a:pPr>
            <a:r>
              <a:rPr lang="en-US" altLang="en-US" dirty="0" smtClean="0"/>
              <a:t>Quiz games: Jeopardy!</a:t>
            </a:r>
          </a:p>
          <a:p>
            <a:pPr>
              <a:defRPr/>
            </a:pPr>
            <a:r>
              <a:rPr lang="en-US" altLang="en-US" dirty="0" smtClean="0"/>
              <a:t>Watson defeated Jeopardy! Champions (2011)</a:t>
            </a:r>
          </a:p>
          <a:p>
            <a:pPr>
              <a:defRPr/>
            </a:pPr>
            <a:r>
              <a:rPr lang="en-US" altLang="en-US" dirty="0" smtClean="0"/>
              <a:t>Given a quiz “answer” and category:</a:t>
            </a:r>
          </a:p>
          <a:p>
            <a:pPr lvl="1">
              <a:defRPr/>
            </a:pPr>
            <a:r>
              <a:rPr lang="en-US" altLang="en-US" dirty="0" smtClean="0"/>
              <a:t>Applies multiple kinds of AI agents to search database (of information from the web)</a:t>
            </a:r>
          </a:p>
          <a:p>
            <a:pPr lvl="2">
              <a:defRPr/>
            </a:pPr>
            <a:r>
              <a:rPr lang="en-US" altLang="en-US" dirty="0" smtClean="0"/>
              <a:t>Produces 300-500 candidate answers</a:t>
            </a:r>
          </a:p>
          <a:p>
            <a:pPr lvl="1">
              <a:defRPr/>
            </a:pPr>
            <a:r>
              <a:rPr lang="en-US" altLang="en-US" dirty="0" smtClean="0"/>
              <a:t>Narrows to one answer and evaluates its certainty in real time</a:t>
            </a:r>
          </a:p>
          <a:p>
            <a:pPr lvl="2">
              <a:defRPr/>
            </a:pPr>
            <a:r>
              <a:rPr lang="en-US" altLang="en-US" dirty="0" smtClean="0"/>
              <a:t>Scoring and evaluation are done in parallel</a:t>
            </a:r>
          </a:p>
        </p:txBody>
      </p:sp>
      <p:pic>
        <p:nvPicPr>
          <p:cNvPr id="4" name="Picture 6" descr="C:\Users\PaulRefurb\Documents\Ch 01-22-2015\Books\952 Schneider Invitation to CS 7e - Alyssa - xxx\02_NEW PDFs and Figures\Figures\C8814_ch15\C8814_f1514.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2945" y="1460788"/>
            <a:ext cx="3859142" cy="3615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
          <p:cNvSpPr>
            <a:spLocks noGrp="1" noChangeArrowheads="1"/>
          </p:cNvSpPr>
          <p:nvPr>
            <p:ph type="title"/>
          </p:nvPr>
        </p:nvSpPr>
        <p:spPr/>
        <p:txBody>
          <a:bodyPr/>
          <a:lstStyle/>
          <a:p>
            <a:r>
              <a:rPr lang="en-US" altLang="en-US" smtClean="0">
                <a:ea typeface="ＭＳ Ｐゴシック" panose="020B0600070205080204" pitchFamily="34" charset="-128"/>
              </a:rPr>
              <a:t>Robots and Drones</a:t>
            </a:r>
          </a:p>
        </p:txBody>
      </p:sp>
      <p:sp>
        <p:nvSpPr>
          <p:cNvPr id="63491" name="Rectangle 2"/>
          <p:cNvSpPr>
            <a:spLocks noGrp="1" noChangeArrowheads="1"/>
          </p:cNvSpPr>
          <p:nvPr>
            <p:ph idx="1"/>
          </p:nvPr>
        </p:nvSpPr>
        <p:spPr/>
        <p:txBody>
          <a:bodyPr/>
          <a:lstStyle/>
          <a:p>
            <a:r>
              <a:rPr lang="en-US" altLang="en-US" smtClean="0">
                <a:ea typeface="ＭＳ Ｐゴシック" panose="020B0600070205080204" pitchFamily="34" charset="-128"/>
              </a:rPr>
              <a:t>A robot is a physical device that takes in sensory data and makes autonomous responses</a:t>
            </a:r>
          </a:p>
          <a:p>
            <a:r>
              <a:rPr lang="en-US" altLang="en-US" smtClean="0">
                <a:ea typeface="ＭＳ Ｐゴシック" panose="020B0600070205080204" pitchFamily="34" charset="-128"/>
              </a:rPr>
              <a:t>Current robot tasks</a:t>
            </a:r>
          </a:p>
          <a:p>
            <a:pPr lvl="1"/>
            <a:r>
              <a:rPr lang="en-US" altLang="en-US" smtClean="0">
                <a:ea typeface="ＭＳ Ｐゴシック" panose="020B0600070205080204" pitchFamily="34" charset="-128"/>
              </a:rPr>
              <a:t>Repetitive or dangerous for humans</a:t>
            </a:r>
          </a:p>
          <a:p>
            <a:pPr lvl="1"/>
            <a:r>
              <a:rPr lang="en-US" altLang="en-US" smtClean="0">
                <a:ea typeface="ＭＳ Ｐゴシック" panose="020B0600070205080204" pitchFamily="34" charset="-128"/>
              </a:rPr>
              <a:t>Manufacturing, bomb disposal, search-and-rescue</a:t>
            </a:r>
          </a:p>
          <a:p>
            <a:r>
              <a:rPr lang="en-US" altLang="en-US" smtClean="0">
                <a:ea typeface="ＭＳ Ｐゴシック" panose="020B0600070205080204" pitchFamily="34" charset="-128"/>
              </a:rPr>
              <a:t>New research on multiple cooperating robots</a:t>
            </a:r>
          </a:p>
          <a:p>
            <a:pPr lvl="1"/>
            <a:r>
              <a:rPr lang="en-US" altLang="en-US" smtClean="0">
                <a:ea typeface="ＭＳ Ｐゴシック" panose="020B0600070205080204" pitchFamily="34" charset="-128"/>
              </a:rPr>
              <a:t>Schools of robot fish for studying sea life</a:t>
            </a:r>
          </a:p>
          <a:p>
            <a:pPr lvl="1"/>
            <a:r>
              <a:rPr lang="en-US" altLang="en-US" smtClean="0">
                <a:ea typeface="ＭＳ Ｐゴシック" panose="020B0600070205080204" pitchFamily="34" charset="-128"/>
              </a:rPr>
              <a:t>Swarms of robot flies for reconnaissance</a:t>
            </a:r>
          </a:p>
          <a:p>
            <a:pPr lvl="1"/>
            <a:r>
              <a:rPr lang="en-US" altLang="en-US" smtClean="0">
                <a:ea typeface="ＭＳ Ｐゴシック" panose="020B0600070205080204" pitchFamily="34" charset="-128"/>
              </a:rPr>
              <a:t>Groups of robot snowmobiles to study climate change </a:t>
            </a:r>
          </a:p>
          <a:p>
            <a:pPr>
              <a:buFontTx/>
              <a:buNone/>
            </a:pPr>
            <a:r>
              <a:rPr lang="en-US" altLang="en-US" smtClean="0">
                <a:ea typeface="ＭＳ Ｐゴシック" panose="020B0600070205080204" pitchFamily="34" charset="-128"/>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p:txBody>
          <a:bodyPr/>
          <a:lstStyle/>
          <a:p>
            <a:r>
              <a:rPr lang="en-US" altLang="en-US" smtClean="0">
                <a:ea typeface="ＭＳ Ｐゴシック" panose="020B0600070205080204" pitchFamily="34" charset="-128"/>
              </a:rPr>
              <a:t>Robots and Drones (cont'd.)</a:t>
            </a:r>
          </a:p>
        </p:txBody>
      </p:sp>
      <p:sp>
        <p:nvSpPr>
          <p:cNvPr id="64515" name="Rectangle 2"/>
          <p:cNvSpPr>
            <a:spLocks noGrp="1" noChangeArrowheads="1"/>
          </p:cNvSpPr>
          <p:nvPr>
            <p:ph idx="1"/>
          </p:nvPr>
        </p:nvSpPr>
        <p:spPr>
          <a:xfrm>
            <a:off x="457200" y="1481330"/>
            <a:ext cx="4166755" cy="4525963"/>
          </a:xfrm>
        </p:spPr>
        <p:txBody>
          <a:bodyPr>
            <a:normAutofit/>
          </a:bodyPr>
          <a:lstStyle/>
          <a:p>
            <a:r>
              <a:rPr lang="en-US" altLang="en-US" sz="2000" dirty="0" smtClean="0">
                <a:ea typeface="ＭＳ Ｐゴシック" panose="020B0600070205080204" pitchFamily="34" charset="-128"/>
              </a:rPr>
              <a:t>Humanoid robots are designed for interacting with people</a:t>
            </a:r>
          </a:p>
          <a:p>
            <a:pPr lvl="1"/>
            <a:r>
              <a:rPr lang="en-US" altLang="en-US" sz="1800" dirty="0" smtClean="0">
                <a:ea typeface="ＭＳ Ｐゴシック" panose="020B0600070205080204" pitchFamily="34" charset="-128"/>
              </a:rPr>
              <a:t>Help elderly or hospital patients</a:t>
            </a:r>
          </a:p>
          <a:p>
            <a:pPr lvl="1"/>
            <a:r>
              <a:rPr lang="en-US" altLang="en-US" sz="1800" dirty="0" smtClean="0">
                <a:ea typeface="ＭＳ Ｐゴシック" panose="020B0600070205080204" pitchFamily="34" charset="-128"/>
              </a:rPr>
              <a:t>Monitor small children</a:t>
            </a:r>
          </a:p>
          <a:p>
            <a:r>
              <a:rPr lang="en-US" altLang="en-US" sz="2000" dirty="0" smtClean="0">
                <a:ea typeface="ＭＳ Ｐゴシック" panose="020B0600070205080204" pitchFamily="34" charset="-128"/>
              </a:rPr>
              <a:t>Japan is a leader in humanoid robots</a:t>
            </a:r>
          </a:p>
          <a:p>
            <a:pPr lvl="1"/>
            <a:r>
              <a:rPr lang="en-US" altLang="en-US" sz="1800" dirty="0" smtClean="0">
                <a:ea typeface="ＭＳ Ｐゴシック" panose="020B0600070205080204" pitchFamily="34" charset="-128"/>
              </a:rPr>
              <a:t>Aging population needs support</a:t>
            </a:r>
          </a:p>
          <a:p>
            <a:r>
              <a:rPr lang="en-US" altLang="en-US" sz="2000" dirty="0" err="1" smtClean="0">
                <a:ea typeface="ＭＳ Ｐゴシック" panose="020B0600070205080204" pitchFamily="34" charset="-128"/>
              </a:rPr>
              <a:t>Asimo</a:t>
            </a:r>
            <a:r>
              <a:rPr lang="en-US" altLang="en-US" sz="2000" dirty="0" smtClean="0">
                <a:ea typeface="ＭＳ Ｐゴシック" panose="020B0600070205080204" pitchFamily="34" charset="-128"/>
              </a:rPr>
              <a:t>, by Honda</a:t>
            </a:r>
          </a:p>
          <a:p>
            <a:pPr lvl="1"/>
            <a:r>
              <a:rPr lang="en-US" altLang="en-US" sz="1800" dirty="0" smtClean="0">
                <a:ea typeface="ＭＳ Ｐゴシック" panose="020B0600070205080204" pitchFamily="34" charset="-128"/>
              </a:rPr>
              <a:t>Designed to walk and move fluidly and robustly</a:t>
            </a:r>
          </a:p>
          <a:p>
            <a:pPr lvl="1"/>
            <a:r>
              <a:rPr lang="en-US" altLang="en-US" sz="1800" dirty="0" smtClean="0">
                <a:ea typeface="ＭＳ Ｐゴシック" panose="020B0600070205080204" pitchFamily="34" charset="-128"/>
              </a:rPr>
              <a:t>Can open/close a door to go through, serve refreshments, etc.</a:t>
            </a:r>
          </a:p>
        </p:txBody>
      </p:sp>
      <p:pic>
        <p:nvPicPr>
          <p:cNvPr id="4" name="Picture 6" descr="C:\Users\PaulRefurb\Documents\Ch 01-22-2015\Books\952 Schneider Invitation to CS 7e - Alyssa - xxx\02_NEW PDFs and Figures\Figures\C8814_ch15\C8814_f151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29301" y="1644220"/>
            <a:ext cx="2696984" cy="438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p:txBody>
          <a:bodyPr/>
          <a:lstStyle/>
          <a:p>
            <a:r>
              <a:rPr lang="en-US" altLang="en-US" smtClean="0">
                <a:ea typeface="ＭＳ Ｐゴシック" panose="020B0600070205080204" pitchFamily="34" charset="-128"/>
              </a:rPr>
              <a:t>Robots and Drones (cont'd.)</a:t>
            </a:r>
          </a:p>
        </p:txBody>
      </p:sp>
      <p:sp>
        <p:nvSpPr>
          <p:cNvPr id="66563" name="Rectangle 2"/>
          <p:cNvSpPr>
            <a:spLocks noGrp="1" noChangeArrowheads="1"/>
          </p:cNvSpPr>
          <p:nvPr>
            <p:ph idx="1"/>
          </p:nvPr>
        </p:nvSpPr>
        <p:spPr/>
        <p:txBody>
          <a:bodyPr/>
          <a:lstStyle/>
          <a:p>
            <a:r>
              <a:rPr lang="en-US" altLang="en-US" b="1" smtClean="0">
                <a:ea typeface="ＭＳ Ｐゴシック" panose="020B0600070205080204" pitchFamily="34" charset="-128"/>
              </a:rPr>
              <a:t>Deliberative strategy</a:t>
            </a:r>
            <a:r>
              <a:rPr lang="en-US" altLang="en-US" smtClean="0">
                <a:ea typeface="ＭＳ Ｐゴシック" panose="020B0600070205080204" pitchFamily="34" charset="-128"/>
              </a:rPr>
              <a:t> for robot control programs</a:t>
            </a:r>
          </a:p>
          <a:p>
            <a:pPr lvl="1"/>
            <a:r>
              <a:rPr lang="en-US" altLang="en-US" smtClean="0">
                <a:ea typeface="ＭＳ Ｐゴシック" panose="020B0600070205080204" pitchFamily="34" charset="-128"/>
              </a:rPr>
              <a:t>Maintain detailed internal model of the world</a:t>
            </a:r>
          </a:p>
          <a:p>
            <a:pPr lvl="1"/>
            <a:r>
              <a:rPr lang="en-US" altLang="en-US" smtClean="0">
                <a:ea typeface="ＭＳ Ｐゴシック" panose="020B0600070205080204" pitchFamily="34" charset="-128"/>
              </a:rPr>
              <a:t>Reason about sensory inputs and choose best response</a:t>
            </a:r>
          </a:p>
          <a:p>
            <a:r>
              <a:rPr lang="en-US" altLang="en-US" b="1" smtClean="0">
                <a:ea typeface="ＭＳ Ｐゴシック" panose="020B0600070205080204" pitchFamily="34" charset="-128"/>
              </a:rPr>
              <a:t>Reactive strategy</a:t>
            </a:r>
            <a:endParaRPr lang="en-US" altLang="en-US" smtClean="0">
              <a:ea typeface="ＭＳ Ｐゴシック" panose="020B0600070205080204" pitchFamily="34" charset="-128"/>
            </a:endParaRPr>
          </a:p>
          <a:p>
            <a:pPr lvl="1"/>
            <a:r>
              <a:rPr lang="en-US" altLang="en-US" smtClean="0">
                <a:ea typeface="ＭＳ Ｐゴシック" panose="020B0600070205080204" pitchFamily="34" charset="-128"/>
              </a:rPr>
              <a:t>Limit/eliminate internal model</a:t>
            </a:r>
          </a:p>
          <a:p>
            <a:pPr lvl="1"/>
            <a:r>
              <a:rPr lang="en-US" altLang="en-US" smtClean="0">
                <a:ea typeface="ＭＳ Ｐゴシック" panose="020B0600070205080204" pitchFamily="34" charset="-128"/>
              </a:rPr>
              <a:t>React immediately to sensory inputs</a:t>
            </a:r>
          </a:p>
          <a:p>
            <a:pPr lvl="1"/>
            <a:r>
              <a:rPr lang="en-US" altLang="en-US" smtClean="0">
                <a:ea typeface="ＭＳ Ｐゴシック" panose="020B0600070205080204" pitchFamily="34" charset="-128"/>
              </a:rPr>
              <a:t>Rapid cycle from inputs to responses to more inputs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15363" name="Rectangle 2"/>
          <p:cNvSpPr>
            <a:spLocks noGrp="1" noChangeArrowheads="1"/>
          </p:cNvSpPr>
          <p:nvPr>
            <p:ph idx="1"/>
          </p:nvPr>
        </p:nvSpPr>
        <p:spPr>
          <a:xfrm>
            <a:off x="457200" y="1481330"/>
            <a:ext cx="4094018" cy="4525963"/>
          </a:xfrm>
        </p:spPr>
        <p:txBody>
          <a:bodyPr/>
          <a:lstStyle/>
          <a:p>
            <a:pPr>
              <a:buFontTx/>
              <a:buNone/>
            </a:pPr>
            <a:r>
              <a:rPr lang="en-US" altLang="en-US" b="1" dirty="0" smtClean="0">
                <a:ea typeface="ＭＳ Ｐゴシック" panose="020B0600070205080204" pitchFamily="34" charset="-128"/>
              </a:rPr>
              <a:t>Computational steering</a:t>
            </a:r>
            <a:endParaRPr lang="en-US" altLang="en-US" dirty="0" smtClean="0">
              <a:ea typeface="ＭＳ Ｐゴシック" panose="020B0600070205080204" pitchFamily="34" charset="-128"/>
            </a:endParaRPr>
          </a:p>
          <a:p>
            <a:r>
              <a:rPr lang="en-US" altLang="en-US" dirty="0" smtClean="0">
                <a:ea typeface="ＭＳ Ｐゴシック" panose="020B0600070205080204" pitchFamily="34" charset="-128"/>
              </a:rPr>
              <a:t>Repeat until satisfied with design:</a:t>
            </a:r>
          </a:p>
          <a:p>
            <a:pPr lvl="1"/>
            <a:r>
              <a:rPr lang="en-US" altLang="en-US" dirty="0" smtClean="0">
                <a:ea typeface="ＭＳ Ｐゴシック" panose="020B0600070205080204" pitchFamily="34" charset="-128"/>
              </a:rPr>
              <a:t>Build simulation model of design</a:t>
            </a:r>
          </a:p>
          <a:p>
            <a:pPr lvl="1"/>
            <a:r>
              <a:rPr lang="en-US" altLang="en-US" dirty="0" smtClean="0">
                <a:ea typeface="ＭＳ Ｐゴシック" panose="020B0600070205080204" pitchFamily="34" charset="-128"/>
              </a:rPr>
              <a:t>Test and experiment on model</a:t>
            </a:r>
          </a:p>
          <a:p>
            <a:pPr lvl="1"/>
            <a:r>
              <a:rPr lang="en-US" altLang="en-US" dirty="0" smtClean="0">
                <a:ea typeface="ＭＳ Ｐゴシック" panose="020B0600070205080204" pitchFamily="34" charset="-128"/>
              </a:rPr>
              <a:t>Refine design</a:t>
            </a:r>
          </a:p>
          <a:p>
            <a:r>
              <a:rPr lang="en-US" altLang="en-US" dirty="0" smtClean="0">
                <a:ea typeface="ＭＳ Ｐゴシック" panose="020B0600070205080204" pitchFamily="34" charset="-128"/>
              </a:rPr>
              <a:t>Used for the design of brand-new systems</a:t>
            </a:r>
          </a:p>
        </p:txBody>
      </p:sp>
      <p:pic>
        <p:nvPicPr>
          <p:cNvPr id="4" name="Picture 5" descr="C:\Users\PaulRefurb\Documents\Ch 11-07-14\Books\952 Schneider Invitation to CS 7e - Alyssa - xxx\02_NEW PDFs and Figures\Figures\C8814_ch13\C8814_f130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94663" y="1620982"/>
            <a:ext cx="2057055" cy="4370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p:txBody>
          <a:bodyPr/>
          <a:lstStyle/>
          <a:p>
            <a:r>
              <a:rPr lang="en-US" altLang="en-US" smtClean="0">
                <a:ea typeface="ＭＳ Ｐゴシック" panose="020B0600070205080204" pitchFamily="34" charset="-128"/>
              </a:rPr>
              <a:t>Robots and Drones (cont'd.)</a:t>
            </a:r>
          </a:p>
        </p:txBody>
      </p:sp>
      <p:sp>
        <p:nvSpPr>
          <p:cNvPr id="67587" name="Rectangle 2"/>
          <p:cNvSpPr>
            <a:spLocks noGrp="1" noChangeArrowheads="1"/>
          </p:cNvSpPr>
          <p:nvPr>
            <p:ph idx="1"/>
          </p:nvPr>
        </p:nvSpPr>
        <p:spPr/>
        <p:txBody>
          <a:bodyPr/>
          <a:lstStyle/>
          <a:p>
            <a:r>
              <a:rPr lang="en-US" altLang="en-US" b="1" smtClean="0">
                <a:ea typeface="ＭＳ Ｐゴシック" panose="020B0600070205080204" pitchFamily="34" charset="-128"/>
              </a:rPr>
              <a:t>Drone</a:t>
            </a:r>
          </a:p>
          <a:p>
            <a:pPr lvl="1"/>
            <a:r>
              <a:rPr lang="en-US" altLang="en-US" b="1" smtClean="0">
                <a:ea typeface="ＭＳ Ｐゴシック" panose="020B0600070205080204" pitchFamily="34" charset="-128"/>
              </a:rPr>
              <a:t>Unmanned Aerial Vehicle (UAV)</a:t>
            </a:r>
            <a:endParaRPr lang="en-US" altLang="en-US" smtClean="0">
              <a:ea typeface="ＭＳ Ｐゴシック" panose="020B0600070205080204" pitchFamily="34" charset="-128"/>
            </a:endParaRPr>
          </a:p>
          <a:p>
            <a:pPr lvl="1"/>
            <a:r>
              <a:rPr lang="en-US" altLang="en-US" smtClean="0">
                <a:ea typeface="ＭＳ Ｐゴシック" panose="020B0600070205080204" pitchFamily="34" charset="-128"/>
              </a:rPr>
              <a:t>Controlled by a human at a remote site</a:t>
            </a:r>
          </a:p>
          <a:p>
            <a:pPr lvl="1"/>
            <a:r>
              <a:rPr lang="en-US" altLang="en-US" smtClean="0">
                <a:ea typeface="ＭＳ Ｐゴシック" panose="020B0600070205080204" pitchFamily="34" charset="-128"/>
              </a:rPr>
              <a:t>Primarily used by military and law enforcement</a:t>
            </a:r>
          </a:p>
          <a:p>
            <a:r>
              <a:rPr lang="en-US" altLang="en-US" smtClean="0">
                <a:ea typeface="ＭＳ Ｐゴシック" panose="020B0600070205080204" pitchFamily="34" charset="-128"/>
              </a:rPr>
              <a:t>Potential uses</a:t>
            </a:r>
          </a:p>
          <a:p>
            <a:pPr lvl="1"/>
            <a:r>
              <a:rPr lang="en-US" altLang="en-US" smtClean="0">
                <a:ea typeface="ＭＳ Ｐゴシック" panose="020B0600070205080204" pitchFamily="34" charset="-128"/>
              </a:rPr>
              <a:t>Deliver medical supplies</a:t>
            </a:r>
          </a:p>
          <a:p>
            <a:pPr lvl="1"/>
            <a:r>
              <a:rPr lang="en-US" altLang="en-US" smtClean="0">
                <a:ea typeface="ＭＳ Ｐゴシック" panose="020B0600070205080204" pitchFamily="34" charset="-128"/>
              </a:rPr>
              <a:t>Monitor dangerous situations, e.g. fires, floods, etc.</a:t>
            </a:r>
          </a:p>
          <a:p>
            <a:pPr lvl="1"/>
            <a:r>
              <a:rPr lang="en-US" altLang="en-US" smtClean="0">
                <a:ea typeface="ＭＳ Ｐゴシック" panose="020B0600070205080204" pitchFamily="34" charset="-128"/>
              </a:rPr>
              <a:t>Document wildlife</a:t>
            </a:r>
          </a:p>
          <a:p>
            <a:pPr lvl="1"/>
            <a:r>
              <a:rPr lang="en-US" altLang="en-US" smtClean="0">
                <a:ea typeface="ＭＳ Ｐゴシック" panose="020B0600070205080204" pitchFamily="34" charset="-128"/>
              </a:rPr>
              <a:t>Document urban traffic</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ea typeface="ＭＳ Ｐゴシック" panose="020B0600070205080204" pitchFamily="34" charset="-128"/>
              </a:rPr>
              <a:t>Summary</a:t>
            </a:r>
          </a:p>
        </p:txBody>
      </p:sp>
      <p:sp>
        <p:nvSpPr>
          <p:cNvPr id="68611" name="Rectangle 3"/>
          <p:cNvSpPr>
            <a:spLocks noGrp="1" noChangeArrowheads="1"/>
          </p:cNvSpPr>
          <p:nvPr>
            <p:ph idx="1"/>
          </p:nvPr>
        </p:nvSpPr>
        <p:spPr/>
        <p:txBody>
          <a:bodyPr/>
          <a:lstStyle/>
          <a:p>
            <a:r>
              <a:rPr lang="en-US" altLang="en-US" smtClean="0">
                <a:ea typeface="ＭＳ Ｐゴシック" panose="020B0600070205080204" pitchFamily="34" charset="-128"/>
              </a:rPr>
              <a:t>Artificial intelligence programs solve problems in “intelligent” ways</a:t>
            </a:r>
          </a:p>
          <a:p>
            <a:r>
              <a:rPr lang="en-US" altLang="en-US" smtClean="0">
                <a:ea typeface="ＭＳ Ｐゴシック" panose="020B0600070205080204" pitchFamily="34" charset="-128"/>
              </a:rPr>
              <a:t>Knowledge may be represented in many different ways; choice of representation depends on task</a:t>
            </a:r>
          </a:p>
          <a:p>
            <a:r>
              <a:rPr lang="en-US" altLang="en-US" smtClean="0">
                <a:ea typeface="ＭＳ Ｐゴシック" panose="020B0600070205080204" pitchFamily="34" charset="-128"/>
              </a:rPr>
              <a:t>Neural networks simulate the connectionist structure of the nervous system</a:t>
            </a:r>
          </a:p>
          <a:p>
            <a:r>
              <a:rPr lang="en-US" altLang="en-US" smtClean="0">
                <a:ea typeface="ＭＳ Ｐゴシック" panose="020B0600070205080204" pitchFamily="34" charset="-128"/>
              </a:rPr>
              <a:t>Neural networks are trained to produce the correct responses to inputs</a:t>
            </a:r>
          </a:p>
          <a:p>
            <a:r>
              <a:rPr lang="en-US" altLang="en-US" smtClean="0">
                <a:ea typeface="ＭＳ Ｐゴシック" panose="020B0600070205080204" pitchFamily="34" charset="-128"/>
              </a:rPr>
              <a:t>Reasoning may often be state-space search</a:t>
            </a: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pPr>
              <a:buFontTx/>
              <a:buNone/>
            </a:pPr>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ea typeface="ＭＳ Ｐゴシック" panose="020B0600070205080204" pitchFamily="34" charset="-128"/>
              </a:rPr>
              <a:t>Summary (cont'd.)</a:t>
            </a:r>
          </a:p>
        </p:txBody>
      </p:sp>
      <p:sp>
        <p:nvSpPr>
          <p:cNvPr id="69635" name="Rectangle 3"/>
          <p:cNvSpPr>
            <a:spLocks noGrp="1" noChangeArrowheads="1"/>
          </p:cNvSpPr>
          <p:nvPr>
            <p:ph idx="1"/>
          </p:nvPr>
        </p:nvSpPr>
        <p:spPr/>
        <p:txBody>
          <a:bodyPr/>
          <a:lstStyle/>
          <a:p>
            <a:r>
              <a:rPr lang="en-US" altLang="en-US" smtClean="0">
                <a:ea typeface="ＭＳ Ｐゴシック" panose="020B0600070205080204" pitchFamily="34" charset="-128"/>
              </a:rPr>
              <a:t>Swarm intelligence uses colonies of simple agents to solve problems</a:t>
            </a:r>
          </a:p>
          <a:p>
            <a:r>
              <a:rPr lang="en-US" altLang="en-US" smtClean="0">
                <a:ea typeface="ＭＳ Ｐゴシック" panose="020B0600070205080204" pitchFamily="34" charset="-128"/>
              </a:rPr>
              <a:t>Intelligent agents would be artificial personal assistants</a:t>
            </a:r>
          </a:p>
          <a:p>
            <a:r>
              <a:rPr lang="en-US" altLang="en-US" smtClean="0">
                <a:ea typeface="ＭＳ Ｐゴシック" panose="020B0600070205080204" pitchFamily="34" charset="-128"/>
              </a:rPr>
              <a:t>Expert systems reason with expert domain knowledge</a:t>
            </a:r>
          </a:p>
          <a:p>
            <a:r>
              <a:rPr lang="en-US" altLang="en-US" smtClean="0">
                <a:ea typeface="ＭＳ Ｐゴシック" panose="020B0600070205080204" pitchFamily="34" charset="-128"/>
              </a:rPr>
              <a:t>Game-playing is a common application for AI</a:t>
            </a:r>
          </a:p>
          <a:p>
            <a:r>
              <a:rPr lang="en-US" altLang="en-US" smtClean="0">
                <a:ea typeface="ＭＳ Ｐゴシック" panose="020B0600070205080204" pitchFamily="34" charset="-128"/>
              </a:rPr>
              <a:t>Robots perform tedious and dangerous tasks</a:t>
            </a:r>
          </a:p>
          <a:p>
            <a:r>
              <a:rPr lang="en-US" altLang="en-US" smtClean="0">
                <a:ea typeface="ＭＳ Ｐゴシック" panose="020B0600070205080204" pitchFamily="34" charset="-128"/>
              </a:rPr>
              <a:t>Drones are unmanned aerial vehicles</a:t>
            </a: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7"/>
          <p:cNvSpPr>
            <a:spLocks noChangeArrowheads="1"/>
          </p:cNvSpPr>
          <p:nvPr/>
        </p:nvSpPr>
        <p:spPr bwMode="auto">
          <a:xfrm>
            <a:off x="1143000" y="2"/>
            <a:ext cx="6858000" cy="2104166"/>
          </a:xfrm>
          <a:prstGeom prst="rect">
            <a:avLst/>
          </a:prstGeom>
          <a:noFill/>
          <a:ln w="9525">
            <a:noFill/>
            <a:miter lim="800000"/>
            <a:headEnd/>
            <a:tailEnd/>
          </a:ln>
        </p:spPr>
        <p:txBody>
          <a:bodyPr>
            <a:spAutoFit/>
          </a:bodyPr>
          <a:lstStyle/>
          <a:p>
            <a:pPr lvl="1" algn="ctr">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US" sz="4000" b="1" dirty="0"/>
              <a:t>Chapter 16</a:t>
            </a:r>
          </a:p>
          <a:p>
            <a:pPr lvl="1" algn="ctr">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US" sz="3200" b="1" dirty="0"/>
              <a:t>Computer Graphics and Entertainment: Movies, Games, and Virtual Communities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p:txBody>
          <a:bodyPr/>
          <a:lstStyle/>
          <a:p>
            <a:r>
              <a:rPr lang="en-US" altLang="en-US" smtClean="0">
                <a:ea typeface="ＭＳ Ｐゴシック" panose="020B0600070205080204" pitchFamily="34" charset="-128"/>
              </a:rPr>
              <a:t>Introduction</a:t>
            </a:r>
          </a:p>
        </p:txBody>
      </p:sp>
      <p:sp>
        <p:nvSpPr>
          <p:cNvPr id="17411" name="Rectangle 2"/>
          <p:cNvSpPr>
            <a:spLocks noGrp="1" noChangeArrowheads="1"/>
          </p:cNvSpPr>
          <p:nvPr>
            <p:ph idx="1"/>
          </p:nvPr>
        </p:nvSpPr>
        <p:spPr/>
        <p:txBody>
          <a:bodyPr/>
          <a:lstStyle/>
          <a:p>
            <a:r>
              <a:rPr lang="en-US" altLang="en-US" smtClean="0">
                <a:ea typeface="ＭＳ Ｐゴシック" panose="020B0600070205080204" pitchFamily="34" charset="-128"/>
              </a:rPr>
              <a:t>Early computers were too expensive and rare for use as entertainment (1950s-1960s)</a:t>
            </a:r>
          </a:p>
          <a:p>
            <a:r>
              <a:rPr lang="en-US" altLang="en-US" smtClean="0">
                <a:ea typeface="ＭＳ Ｐゴシック" panose="020B0600070205080204" pitchFamily="34" charset="-128"/>
              </a:rPr>
              <a:t>When </a:t>
            </a:r>
            <a:r>
              <a:rPr lang="en-US" altLang="en-US" b="1" smtClean="0">
                <a:ea typeface="ＭＳ Ｐゴシック" panose="020B0600070205080204" pitchFamily="34" charset="-128"/>
              </a:rPr>
              <a:t>minicomputers</a:t>
            </a:r>
            <a:r>
              <a:rPr lang="en-US" altLang="en-US" smtClean="0">
                <a:ea typeface="ＭＳ Ｐゴシック" panose="020B0600070205080204" pitchFamily="34" charset="-128"/>
              </a:rPr>
              <a:t> arrived, college students began writing games for them (1970s)</a:t>
            </a:r>
          </a:p>
          <a:p>
            <a:r>
              <a:rPr lang="en-US" altLang="en-US" smtClean="0">
                <a:ea typeface="ＭＳ Ｐゴシック" panose="020B0600070205080204" pitchFamily="34" charset="-128"/>
              </a:rPr>
              <a:t>Atari created Pong, first commercial game (1972)</a:t>
            </a:r>
          </a:p>
          <a:p>
            <a:r>
              <a:rPr lang="en-US" altLang="en-US" smtClean="0">
                <a:ea typeface="ＭＳ Ｐゴシック" panose="020B0600070205080204" pitchFamily="34" charset="-128"/>
              </a:rPr>
              <a:t>Use in movies grew in early 1990s (Terminator 2, Jurassic Park)</a:t>
            </a:r>
          </a:p>
          <a:p>
            <a:r>
              <a:rPr lang="en-US" altLang="en-US" smtClean="0">
                <a:ea typeface="ＭＳ Ｐゴシック" panose="020B0600070205080204" pitchFamily="34" charset="-128"/>
              </a:rPr>
              <a:t>Now entertainment is a huge, multi-billion dollar segment of the industry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Introduction (cont'd.)</a:t>
            </a:r>
          </a:p>
        </p:txBody>
      </p:sp>
      <p:pic>
        <p:nvPicPr>
          <p:cNvPr id="18437" name="Picture 6" descr="C:\Users\PaulRefurb\Documents\Ch 01-22-2015\Books\952 Schneider Invitation to CS 7e - Alyssa - xxx\02_NEW PDFs and Figures\Figures\C8814_ch16\C8814_f16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62225" y="1524000"/>
            <a:ext cx="401955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p:txBody>
          <a:bodyPr/>
          <a:lstStyle/>
          <a:p>
            <a:r>
              <a:rPr lang="en-US" altLang="en-US" smtClean="0">
                <a:ea typeface="ＭＳ Ｐゴシック" panose="020B0600070205080204" pitchFamily="34" charset="-128"/>
              </a:rPr>
              <a:t>Computer-Generated Imagery (CGI)</a:t>
            </a:r>
          </a:p>
        </p:txBody>
      </p:sp>
      <p:sp>
        <p:nvSpPr>
          <p:cNvPr id="19459" name="Rectangle 2"/>
          <p:cNvSpPr>
            <a:spLocks noGrp="1" noChangeArrowheads="1"/>
          </p:cNvSpPr>
          <p:nvPr>
            <p:ph idx="1"/>
          </p:nvPr>
        </p:nvSpPr>
        <p:spPr/>
        <p:txBody>
          <a:bodyPr/>
          <a:lstStyle/>
          <a:p>
            <a:r>
              <a:rPr lang="en-US" altLang="en-US" smtClean="0">
                <a:ea typeface="ＭＳ Ｐゴシック" panose="020B0600070205080204" pitchFamily="34" charset="-128"/>
              </a:rPr>
              <a:t>Movie animation in the past </a:t>
            </a:r>
          </a:p>
          <a:p>
            <a:pPr lvl="1"/>
            <a:r>
              <a:rPr lang="en-US" altLang="en-US" smtClean="0">
                <a:ea typeface="ＭＳ Ｐゴシック" panose="020B0600070205080204" pitchFamily="34" charset="-128"/>
              </a:rPr>
              <a:t>Hand-drawn (e.g., Walt Disney)</a:t>
            </a:r>
          </a:p>
          <a:p>
            <a:pPr lvl="1"/>
            <a:r>
              <a:rPr lang="en-US" altLang="en-US" b="1" smtClean="0">
                <a:ea typeface="ＭＳ Ｐゴシック" panose="020B0600070205080204" pitchFamily="34" charset="-128"/>
              </a:rPr>
              <a:t>Stop-motion animation</a:t>
            </a:r>
            <a:endParaRPr lang="en-US" altLang="en-US" smtClean="0">
              <a:ea typeface="ＭＳ Ｐゴシック" panose="020B0600070205080204" pitchFamily="34" charset="-128"/>
            </a:endParaRPr>
          </a:p>
          <a:p>
            <a:pPr lvl="2"/>
            <a:r>
              <a:rPr lang="en-US" altLang="en-US" smtClean="0">
                <a:ea typeface="ＭＳ Ｐゴシック" panose="020B0600070205080204" pitchFamily="34" charset="-128"/>
              </a:rPr>
              <a:t>Clay figures posed, photographed, then moved slightly</a:t>
            </a:r>
          </a:p>
          <a:p>
            <a:r>
              <a:rPr lang="en-US" altLang="en-US" smtClean="0">
                <a:ea typeface="ＭＳ Ｐゴシック" panose="020B0600070205080204" pitchFamily="34" charset="-128"/>
              </a:rPr>
              <a:t>Computer animation developed in the 1980s and 1990s</a:t>
            </a:r>
          </a:p>
          <a:p>
            <a:pPr lvl="1"/>
            <a:r>
              <a:rPr lang="en-US" altLang="en-US" smtClean="0">
                <a:ea typeface="ＭＳ Ｐゴシック" panose="020B0600070205080204" pitchFamily="34" charset="-128"/>
              </a:rPr>
              <a:t>Terminator 2: Judgment Day</a:t>
            </a:r>
          </a:p>
          <a:p>
            <a:pPr lvl="1"/>
            <a:r>
              <a:rPr lang="en-US" altLang="en-US" smtClean="0">
                <a:ea typeface="ＭＳ Ｐゴシック" panose="020B0600070205080204" pitchFamily="34" charset="-128"/>
              </a:rPr>
              <a:t>Jurassic Park</a:t>
            </a:r>
          </a:p>
          <a:p>
            <a:r>
              <a:rPr lang="en-US" altLang="en-US" b="1" smtClean="0">
                <a:ea typeface="ＭＳ Ｐゴシック" panose="020B0600070205080204" pitchFamily="34" charset="-128"/>
              </a:rPr>
              <a:t>Computer-generated imagery (CGI)</a:t>
            </a:r>
            <a:r>
              <a:rPr lang="en-US" altLang="en-US" smtClean="0">
                <a:ea typeface="ＭＳ Ｐゴシック" panose="020B0600070205080204" pitchFamily="34" charset="-128"/>
              </a:rPr>
              <a:t> produces </a:t>
            </a:r>
            <a:r>
              <a:rPr lang="en-US" altLang="en-US" b="1" smtClean="0">
                <a:ea typeface="ＭＳ Ｐゴシック" panose="020B0600070205080204" pitchFamily="34" charset="-128"/>
              </a:rPr>
              <a:t>photorealistic animation</a:t>
            </a:r>
          </a:p>
          <a:p>
            <a:endParaRPr lang="en-US" altLang="en-US" smtClean="0">
              <a:ea typeface="ＭＳ Ｐゴシック" panose="020B0600070205080204" pitchFamily="34" charset="-128"/>
            </a:endParaRPr>
          </a:p>
          <a:p>
            <a:pPr>
              <a:buFontTx/>
              <a:buNone/>
            </a:pP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20483" name="Rectangle 2"/>
          <p:cNvSpPr>
            <a:spLocks noGrp="1" noChangeArrowheads="1"/>
          </p:cNvSpPr>
          <p:nvPr>
            <p:ph idx="1"/>
          </p:nvPr>
        </p:nvSpPr>
        <p:spPr>
          <a:xfrm>
            <a:off x="457200" y="1481330"/>
            <a:ext cx="5519057" cy="4525963"/>
          </a:xfrm>
        </p:spPr>
        <p:txBody>
          <a:bodyPr>
            <a:normAutofit/>
          </a:bodyPr>
          <a:lstStyle/>
          <a:p>
            <a:r>
              <a:rPr lang="en-US" altLang="en-US" dirty="0" smtClean="0">
                <a:ea typeface="ＭＳ Ｐゴシック" panose="020B0600070205080204" pitchFamily="34" charset="-128"/>
              </a:rPr>
              <a:t>The </a:t>
            </a:r>
            <a:r>
              <a:rPr lang="en-US" altLang="en-US" b="1" dirty="0" smtClean="0">
                <a:ea typeface="ＭＳ Ｐゴシック" panose="020B0600070205080204" pitchFamily="34" charset="-128"/>
              </a:rPr>
              <a:t>graphics pipeline</a:t>
            </a:r>
            <a:r>
              <a:rPr lang="en-US" altLang="en-US" dirty="0" smtClean="0">
                <a:ea typeface="ＭＳ Ｐゴシック" panose="020B0600070205080204" pitchFamily="34" charset="-128"/>
              </a:rPr>
              <a:t>: sequence of tasks to generate CGI images/movies</a:t>
            </a:r>
          </a:p>
          <a:p>
            <a:r>
              <a:rPr lang="en-US" altLang="en-US" b="1" dirty="0" smtClean="0">
                <a:ea typeface="ＭＳ Ｐゴシック" panose="020B0600070205080204" pitchFamily="34" charset="-128"/>
              </a:rPr>
              <a:t>Object modeling</a:t>
            </a:r>
            <a:r>
              <a:rPr lang="en-US" altLang="en-US" dirty="0" smtClean="0">
                <a:ea typeface="ＭＳ Ｐゴシック" panose="020B0600070205080204" pitchFamily="34" charset="-128"/>
              </a:rPr>
              <a:t>: create model of 3D object</a:t>
            </a:r>
          </a:p>
          <a:p>
            <a:r>
              <a:rPr lang="en-US" altLang="en-US" b="1" dirty="0" smtClean="0">
                <a:ea typeface="ＭＳ Ｐゴシック" panose="020B0600070205080204" pitchFamily="34" charset="-128"/>
              </a:rPr>
              <a:t>Object motion</a:t>
            </a:r>
            <a:r>
              <a:rPr lang="en-US" altLang="en-US" dirty="0" smtClean="0">
                <a:ea typeface="ＭＳ Ｐゴシック" panose="020B0600070205080204" pitchFamily="34" charset="-128"/>
              </a:rPr>
              <a:t>: apply transformations to move objects</a:t>
            </a:r>
          </a:p>
          <a:p>
            <a:r>
              <a:rPr lang="en-US" altLang="en-US" b="1" dirty="0" smtClean="0">
                <a:ea typeface="ＭＳ Ｐゴシック" panose="020B0600070205080204" pitchFamily="34" charset="-128"/>
              </a:rPr>
              <a:t>Rendering and display</a:t>
            </a:r>
            <a:r>
              <a:rPr lang="en-US" altLang="en-US" dirty="0" smtClean="0">
                <a:ea typeface="ＭＳ Ｐゴシック" panose="020B0600070205080204" pitchFamily="34" charset="-128"/>
              </a:rPr>
              <a:t>: incorporate lighting, shadows, and textures </a:t>
            </a:r>
          </a:p>
          <a:p>
            <a:endParaRPr lang="en-US" altLang="en-US" dirty="0" smtClean="0">
              <a:ea typeface="ＭＳ Ｐゴシック" panose="020B0600070205080204" pitchFamily="34" charset="-128"/>
            </a:endParaRPr>
          </a:p>
          <a:p>
            <a:pPr>
              <a:buFontTx/>
              <a:buNone/>
            </a:pPr>
            <a:endParaRPr lang="en-US" altLang="en-US" dirty="0" smtClean="0">
              <a:ea typeface="ＭＳ Ｐゴシック" panose="020B0600070205080204" pitchFamily="34" charset="-128"/>
            </a:endParaRPr>
          </a:p>
        </p:txBody>
      </p:sp>
      <p:pic>
        <p:nvPicPr>
          <p:cNvPr id="4" name="Picture 5" descr="C:\Users\PaulRefurb\Documents\Ch 01-22-2015\Books\952 Schneider Invitation to CS 7e - Alyssa - xxx\02_NEW PDFs and Figures\Figures\C8814_ch16\C8814_f160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16487" y="1284515"/>
            <a:ext cx="1821147" cy="47738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22531" name="Rectangle 2"/>
          <p:cNvSpPr>
            <a:spLocks noGrp="1" noChangeArrowheads="1"/>
          </p:cNvSpPr>
          <p:nvPr>
            <p:ph idx="1"/>
          </p:nvPr>
        </p:nvSpPr>
        <p:spPr/>
        <p:txBody>
          <a:bodyPr/>
          <a:lstStyle/>
          <a:p>
            <a:r>
              <a:rPr lang="en-US" altLang="en-US" b="1" smtClean="0">
                <a:ea typeface="ＭＳ Ｐゴシック" panose="020B0600070205080204" pitchFamily="34" charset="-128"/>
              </a:rPr>
              <a:t>Wireframe modeling</a:t>
            </a:r>
            <a:r>
              <a:rPr lang="en-US" altLang="en-US" smtClean="0">
                <a:ea typeface="ＭＳ Ｐゴシック" panose="020B0600070205080204" pitchFamily="34" charset="-128"/>
              </a:rPr>
              <a:t> is a common approach to object modeling</a:t>
            </a:r>
          </a:p>
          <a:p>
            <a:r>
              <a:rPr lang="en-US" altLang="en-US" smtClean="0">
                <a:ea typeface="ＭＳ Ｐゴシック" panose="020B0600070205080204" pitchFamily="34" charset="-128"/>
              </a:rPr>
              <a:t>Take an image and create a </a:t>
            </a:r>
            <a:r>
              <a:rPr lang="en-US" altLang="en-US" b="1" smtClean="0">
                <a:ea typeface="ＭＳ Ｐゴシック" panose="020B0600070205080204" pitchFamily="34" charset="-128"/>
              </a:rPr>
              <a:t>tessellation</a:t>
            </a:r>
            <a:endParaRPr lang="en-US" altLang="en-US" smtClean="0">
              <a:ea typeface="ＭＳ Ｐゴシック" panose="020B0600070205080204" pitchFamily="34" charset="-128"/>
            </a:endParaRPr>
          </a:p>
          <a:p>
            <a:pPr lvl="1"/>
            <a:r>
              <a:rPr lang="en-US" altLang="en-US" smtClean="0">
                <a:ea typeface="ＭＳ Ｐゴシック" panose="020B0600070205080204" pitchFamily="34" charset="-128"/>
              </a:rPr>
              <a:t>Divide object surface into planar polygons </a:t>
            </a:r>
          </a:p>
          <a:p>
            <a:pPr lvl="2"/>
            <a:r>
              <a:rPr lang="en-US" altLang="en-US" smtClean="0">
                <a:ea typeface="ＭＳ Ｐゴシック" panose="020B0600070205080204" pitchFamily="34" charset="-128"/>
              </a:rPr>
              <a:t>Polygons share edges and vertices</a:t>
            </a:r>
          </a:p>
          <a:p>
            <a:pPr lvl="2"/>
            <a:r>
              <a:rPr lang="en-US" altLang="en-US" smtClean="0">
                <a:ea typeface="ＭＳ Ｐゴシック" panose="020B0600070205080204" pitchFamily="34" charset="-128"/>
              </a:rPr>
              <a:t>Polygons completely cover object surface</a:t>
            </a:r>
          </a:p>
          <a:p>
            <a:pPr lvl="2"/>
            <a:r>
              <a:rPr lang="en-US" altLang="en-US" smtClean="0">
                <a:ea typeface="ＭＳ Ｐゴシック" panose="020B0600070205080204" pitchFamily="34" charset="-128"/>
              </a:rPr>
              <a:t>Polygon mesh: result looks like a wire model</a:t>
            </a:r>
          </a:p>
          <a:p>
            <a:pPr lvl="1"/>
            <a:r>
              <a:rPr lang="en-US" altLang="en-US" smtClean="0">
                <a:ea typeface="ＭＳ Ｐゴシック" panose="020B0600070205080204" pitchFamily="34" charset="-128"/>
              </a:rPr>
              <a:t>Convert to three dimensions</a:t>
            </a:r>
          </a:p>
          <a:p>
            <a:pPr lvl="1"/>
            <a:r>
              <a:rPr lang="en-US" altLang="en-US" smtClean="0">
                <a:ea typeface="ＭＳ Ｐゴシック" panose="020B0600070205080204" pitchFamily="34" charset="-128"/>
              </a:rPr>
              <a:t>Generate a </a:t>
            </a:r>
            <a:r>
              <a:rPr lang="en-US" altLang="en-US" b="1" smtClean="0">
                <a:ea typeface="ＭＳ Ｐゴシック" panose="020B0600070205080204" pitchFamily="34" charset="-128"/>
              </a:rPr>
              <a:t>vertex list</a:t>
            </a:r>
            <a:r>
              <a:rPr lang="en-US" altLang="en-US" smtClean="0">
                <a:ea typeface="ＭＳ Ｐゴシック" panose="020B0600070205080204" pitchFamily="34" charset="-128"/>
              </a:rPr>
              <a:t>, a table of all vertices and their 3D position</a:t>
            </a:r>
          </a:p>
          <a:p>
            <a:endParaRPr lang="en-US" altLang="en-US" smtClean="0">
              <a:ea typeface="ＭＳ Ｐゴシック" panose="020B0600070205080204" pitchFamily="34" charset="-128"/>
            </a:endParaRPr>
          </a:p>
          <a:p>
            <a:pPr>
              <a:buFontTx/>
              <a:buNone/>
            </a:pP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Computer-Generated Imagery (CGI) (cont'd.)</a:t>
            </a:r>
          </a:p>
        </p:txBody>
      </p:sp>
      <p:pic>
        <p:nvPicPr>
          <p:cNvPr id="23557" name="Picture 6" descr="C:\Users\PaulRefurb\Documents\Ch 01-22-2015\Books\952 Schneider Invitation to CS 7e - Alyssa - xxx\02_NEW PDFs and Figures\Figures\C8814_ch16\C8814_f160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0179" y="1621974"/>
            <a:ext cx="5679450" cy="447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17411" name="Rectangle 2"/>
          <p:cNvSpPr>
            <a:spLocks noGrp="1" noChangeArrowheads="1"/>
          </p:cNvSpPr>
          <p:nvPr>
            <p:ph idx="1"/>
          </p:nvPr>
        </p:nvSpPr>
        <p:spPr/>
        <p:txBody>
          <a:bodyPr/>
          <a:lstStyle/>
          <a:p>
            <a:pPr>
              <a:defRPr/>
            </a:pPr>
            <a:r>
              <a:rPr lang="en-US" altLang="en-US" dirty="0" smtClean="0">
                <a:ea typeface="ＭＳ Ｐゴシック" pitchFamily="34" charset="-128"/>
              </a:rPr>
              <a:t>Models balance between accuracy and complexity</a:t>
            </a:r>
          </a:p>
          <a:p>
            <a:pPr>
              <a:defRPr/>
            </a:pPr>
            <a:r>
              <a:rPr lang="en-US" altLang="en-US" dirty="0" smtClean="0">
                <a:ea typeface="ＭＳ Ｐゴシック" pitchFamily="34" charset="-128"/>
              </a:rPr>
              <a:t>All models include some features and omit others</a:t>
            </a:r>
          </a:p>
          <a:p>
            <a:pPr lvl="1">
              <a:defRPr/>
            </a:pPr>
            <a:r>
              <a:rPr lang="en-US" altLang="en-US" dirty="0" smtClean="0">
                <a:ea typeface="ＭＳ Ｐゴシック" pitchFamily="34" charset="-128"/>
              </a:rPr>
              <a:t>Example: model of falling mass </a:t>
            </a:r>
          </a:p>
          <a:p>
            <a:pPr marL="0" lvl="1" indent="0" algn="ctr">
              <a:buNone/>
              <a:defRPr/>
            </a:pPr>
            <a:r>
              <a:rPr lang="en-US" altLang="en-US" i="1" dirty="0" smtClean="0">
                <a:latin typeface="Cambria Math" panose="02040503050406030204" pitchFamily="18" charset="0"/>
                <a:ea typeface="Cambria Math" panose="02040503050406030204" pitchFamily="18" charset="0"/>
              </a:rPr>
              <a:t>d = v</a:t>
            </a:r>
            <a:r>
              <a:rPr lang="en-US" altLang="en-US" i="1" baseline="-25000" dirty="0" smtClean="0">
                <a:latin typeface="Cambria Math" panose="02040503050406030204" pitchFamily="18" charset="0"/>
                <a:ea typeface="Cambria Math" panose="02040503050406030204" pitchFamily="18" charset="0"/>
              </a:rPr>
              <a:t>init</a:t>
            </a:r>
            <a:r>
              <a:rPr lang="en-US" altLang="en-US" i="1" dirty="0" smtClean="0">
                <a:latin typeface="Cambria Math" panose="02040503050406030204" pitchFamily="18" charset="0"/>
                <a:ea typeface="Cambria Math" panose="02040503050406030204" pitchFamily="18" charset="0"/>
              </a:rPr>
              <a:t> t + ½ g t</a:t>
            </a:r>
            <a:r>
              <a:rPr lang="en-US" altLang="en-US" i="1" baseline="30000" dirty="0" smtClean="0">
                <a:latin typeface="Cambria Math" panose="02040503050406030204" pitchFamily="18" charset="0"/>
                <a:ea typeface="Cambria Math" panose="02040503050406030204" pitchFamily="18" charset="0"/>
              </a:rPr>
              <a:t>2</a:t>
            </a:r>
          </a:p>
          <a:p>
            <a:pPr lvl="1">
              <a:defRPr/>
            </a:pPr>
            <a:r>
              <a:rPr lang="en-US" altLang="en-US" dirty="0" smtClean="0">
                <a:ea typeface="ＭＳ Ｐゴシック" pitchFamily="34" charset="-128"/>
              </a:rPr>
              <a:t>Omits effects of air resistance</a:t>
            </a:r>
          </a:p>
          <a:p>
            <a:pPr lvl="1">
              <a:defRPr/>
            </a:pPr>
            <a:r>
              <a:rPr lang="en-US" altLang="en-US" dirty="0" smtClean="0">
                <a:ea typeface="ＭＳ Ｐゴシック" pitchFamily="34" charset="-128"/>
              </a:rPr>
              <a:t>Assumes constant gravity</a:t>
            </a:r>
          </a:p>
          <a:p>
            <a:pPr>
              <a:defRPr/>
            </a:pPr>
            <a:r>
              <a:rPr lang="en-US" altLang="en-US" b="1" dirty="0" smtClean="0">
                <a:ea typeface="ＭＳ Ｐゴシック" pitchFamily="34" charset="-128"/>
              </a:rPr>
              <a:t>Continuous model</a:t>
            </a:r>
            <a:r>
              <a:rPr lang="en-US" altLang="en-US" dirty="0" smtClean="0">
                <a:ea typeface="ＭＳ Ｐゴシック" pitchFamily="34" charset="-128"/>
              </a:rPr>
              <a:t>: a formula based on continuous time</a:t>
            </a:r>
          </a:p>
          <a:p>
            <a:pPr>
              <a:defRPr/>
            </a:pPr>
            <a:r>
              <a:rPr lang="en-US" altLang="en-US" b="1" dirty="0" smtClean="0">
                <a:ea typeface="ＭＳ Ｐゴシック" pitchFamily="34" charset="-128"/>
              </a:rPr>
              <a:t>Stochastic components</a:t>
            </a:r>
            <a:r>
              <a:rPr lang="en-US" altLang="en-US" dirty="0" smtClean="0">
                <a:ea typeface="ＭＳ Ｐゴシック" pitchFamily="34" charset="-128"/>
              </a:rPr>
              <a:t>: elements of randomness  </a:t>
            </a:r>
            <a:endParaRPr lang="en-US" altLang="en-US" b="1" dirty="0" smtClean="0">
              <a:ea typeface="ＭＳ Ｐゴシック"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5" descr="C:\Users\PaulRefurb\Documents\Ch 01-22-2015\Books\952 Schneider Invitation to CS 7e - Alyssa - xxx\02_NEW PDFs and Figures\Figures\C8814_ch16\C8814_f1604.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32459" y="914402"/>
            <a:ext cx="4826283" cy="493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25603" name="Rectangle 2"/>
          <p:cNvSpPr>
            <a:spLocks noGrp="1" noChangeArrowheads="1"/>
          </p:cNvSpPr>
          <p:nvPr>
            <p:ph idx="1"/>
          </p:nvPr>
        </p:nvSpPr>
        <p:spPr/>
        <p:txBody>
          <a:bodyPr/>
          <a:lstStyle/>
          <a:p>
            <a:r>
              <a:rPr lang="en-US" altLang="en-US" smtClean="0">
                <a:ea typeface="ＭＳ Ｐゴシック" panose="020B0600070205080204" pitchFamily="34" charset="-128"/>
              </a:rPr>
              <a:t>Object motion: rigid or deforming</a:t>
            </a:r>
          </a:p>
          <a:p>
            <a:r>
              <a:rPr lang="en-US" altLang="en-US" b="1" smtClean="0">
                <a:ea typeface="ＭＳ Ｐゴシック" panose="020B0600070205080204" pitchFamily="34" charset="-128"/>
              </a:rPr>
              <a:t>Rigid motion</a:t>
            </a:r>
            <a:r>
              <a:rPr lang="en-US" altLang="en-US" smtClean="0">
                <a:ea typeface="ＭＳ Ｐゴシック" panose="020B0600070205080204" pitchFamily="34" charset="-128"/>
              </a:rPr>
              <a:t>: movement that does not change object’s shape</a:t>
            </a:r>
          </a:p>
          <a:p>
            <a:pPr lvl="1"/>
            <a:r>
              <a:rPr lang="en-US" altLang="en-US" b="1" smtClean="0">
                <a:ea typeface="ＭＳ Ｐゴシック" panose="020B0600070205080204" pitchFamily="34" charset="-128"/>
              </a:rPr>
              <a:t>Translation</a:t>
            </a:r>
            <a:r>
              <a:rPr lang="en-US" altLang="en-US" smtClean="0">
                <a:ea typeface="ＭＳ Ｐゴシック" panose="020B0600070205080204" pitchFamily="34" charset="-128"/>
              </a:rPr>
              <a:t>: lateral movement, every point changes by the same amount in all three dimensions</a:t>
            </a:r>
          </a:p>
          <a:p>
            <a:pPr lvl="1"/>
            <a:r>
              <a:rPr lang="en-US" altLang="en-US" b="1" smtClean="0">
                <a:ea typeface="ＭＳ Ｐゴシック" panose="020B0600070205080204" pitchFamily="34" charset="-128"/>
              </a:rPr>
              <a:t>Rotation</a:t>
            </a:r>
            <a:r>
              <a:rPr lang="en-US" altLang="en-US" smtClean="0">
                <a:ea typeface="ＭＳ Ｐゴシック" panose="020B0600070205080204" pitchFamily="34" charset="-128"/>
              </a:rPr>
              <a:t>: circular movement around a fixed point/axis</a:t>
            </a:r>
          </a:p>
          <a:p>
            <a:pPr lvl="1"/>
            <a:r>
              <a:rPr lang="en-US" altLang="en-US" b="1" smtClean="0">
                <a:ea typeface="ＭＳ Ｐゴシック" panose="020B0600070205080204" pitchFamily="34" charset="-128"/>
              </a:rPr>
              <a:t>Reflection</a:t>
            </a:r>
            <a:r>
              <a:rPr lang="en-US" altLang="en-US" smtClean="0">
                <a:ea typeface="ＭＳ Ｐゴシック" panose="020B0600070205080204" pitchFamily="34" charset="-128"/>
              </a:rPr>
              <a:t>: mirror image of object </a:t>
            </a:r>
          </a:p>
          <a:p>
            <a:endParaRPr lang="en-US" altLang="en-US" smtClean="0">
              <a:ea typeface="ＭＳ Ｐゴシック" panose="020B0600070205080204" pitchFamily="34" charset="-128"/>
            </a:endParaRPr>
          </a:p>
          <a:p>
            <a:pPr>
              <a:buFontTx/>
              <a:buNone/>
            </a:pPr>
            <a:endParaRPr lang="en-US" altLang="en-US"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C:\Users\PaulRefurb\Documents\Ch 01-22-2015\Books\952 Schneider Invitation to CS 7e - Alyssa - xxx\02_NEW PDFs and Figures\Figures\C8814_ch16\C8814_f1605.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11091" y="396877"/>
            <a:ext cx="3792480" cy="585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27651" name="Rectangle 2"/>
          <p:cNvSpPr>
            <a:spLocks noGrp="1" noChangeArrowheads="1"/>
          </p:cNvSpPr>
          <p:nvPr>
            <p:ph idx="1"/>
          </p:nvPr>
        </p:nvSpPr>
        <p:spPr/>
        <p:txBody>
          <a:bodyPr/>
          <a:lstStyle/>
          <a:p>
            <a:r>
              <a:rPr lang="en-US" altLang="en-US" smtClean="0">
                <a:ea typeface="ＭＳ Ｐゴシック" panose="020B0600070205080204" pitchFamily="34" charset="-128"/>
              </a:rPr>
              <a:t>Implement movements using matrix multiplication</a:t>
            </a:r>
          </a:p>
          <a:p>
            <a:r>
              <a:rPr lang="en-US" altLang="en-US" b="1" smtClean="0">
                <a:ea typeface="ＭＳ Ｐゴシック" panose="020B0600070205080204" pitchFamily="34" charset="-128"/>
              </a:rPr>
              <a:t>Transformation matrix</a:t>
            </a:r>
            <a:r>
              <a:rPr lang="en-US" altLang="en-US" smtClean="0">
                <a:ea typeface="ＭＳ Ｐゴシック" panose="020B0600070205080204" pitchFamily="34" charset="-128"/>
              </a:rPr>
              <a:t> </a:t>
            </a:r>
          </a:p>
          <a:p>
            <a:pPr lvl="1"/>
            <a:r>
              <a:rPr lang="en-US" altLang="en-US" smtClean="0">
                <a:ea typeface="ＭＳ Ｐゴシック" panose="020B0600070205080204" pitchFamily="34" charset="-128"/>
              </a:rPr>
              <a:t>Defines a particular motion</a:t>
            </a:r>
            <a:endParaRPr lang="en-US" altLang="en-US" b="1" smtClean="0">
              <a:ea typeface="ＭＳ Ｐゴシック" panose="020B0600070205080204" pitchFamily="34" charset="-128"/>
            </a:endParaRPr>
          </a:p>
          <a:p>
            <a:pPr lvl="1"/>
            <a:r>
              <a:rPr lang="en-US" altLang="en-US" smtClean="0">
                <a:ea typeface="ＭＳ Ｐゴシック" panose="020B0600070205080204" pitchFamily="34" charset="-128"/>
              </a:rPr>
              <a:t>Multiply vector for vertex position (x, y, z) by transformation matrix</a:t>
            </a:r>
          </a:p>
          <a:p>
            <a:pPr lvl="1"/>
            <a:r>
              <a:rPr lang="en-US" altLang="en-US" smtClean="0">
                <a:ea typeface="ＭＳ Ｐゴシック" panose="020B0600070205080204" pitchFamily="34" charset="-128"/>
              </a:rPr>
              <a:t>Result is a new location for that point, as a vector</a:t>
            </a:r>
          </a:p>
          <a:p>
            <a:r>
              <a:rPr lang="en-US" altLang="en-US" smtClean="0">
                <a:ea typeface="ＭＳ Ｐゴシック" panose="020B0600070205080204" pitchFamily="34" charset="-128"/>
              </a:rPr>
              <a:t>Example: move point at (x, y, z) to (x+a, y+b, z+c)</a:t>
            </a:r>
          </a:p>
          <a:p>
            <a:r>
              <a:rPr lang="en-US" altLang="en-US" smtClean="0">
                <a:ea typeface="ＭＳ Ｐゴシック" panose="020B0600070205080204" pitchFamily="34" charset="-128"/>
              </a:rPr>
              <a:t>Create motion by repeating for small a, b, c</a:t>
            </a:r>
          </a:p>
          <a:p>
            <a:r>
              <a:rPr lang="en-US" altLang="en-US" b="1" smtClean="0">
                <a:ea typeface="ＭＳ Ｐゴシック" panose="020B0600070205080204" pitchFamily="34" charset="-128"/>
              </a:rPr>
              <a:t>Keyframing</a:t>
            </a:r>
            <a:r>
              <a:rPr lang="en-US" altLang="en-US" smtClean="0">
                <a:ea typeface="ＭＳ Ｐゴシック" panose="020B0600070205080204" pitchFamily="34" charset="-128"/>
              </a:rPr>
              <a:t>: user gives start and end positions, computer generates the intermediate movements </a:t>
            </a:r>
            <a:endParaRPr lang="en-US" altLang="en-US" b="1" smtClean="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Computer-Generated Imagery (CGI) (cont'd.)</a:t>
            </a:r>
          </a:p>
        </p:txBody>
      </p:sp>
      <p:pic>
        <p:nvPicPr>
          <p:cNvPr id="28677" name="Picture 6" descr="C:\Users\PaulRefurb\Documents\Ch 01-22-2015\Books\952 Schneider Invitation to CS 7e - Alyssa - xxx\02_NEW PDFs and Figures\Figures\C8814_ch16\C8814_f160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47913" y="1752600"/>
            <a:ext cx="4978173"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a:xfrm>
            <a:off x="1543050" y="381000"/>
            <a:ext cx="6057900" cy="1143000"/>
          </a:xfrm>
          <a:prstGeom prst="rect">
            <a:avLst/>
          </a:prstGeom>
        </p:spPr>
        <p:txBody>
          <a:bodyPr/>
          <a:lstStyle/>
          <a:p>
            <a:pPr algn="ctr" eaLnBrk="0" hangingPunct="0">
              <a:defRPr/>
            </a:pPr>
            <a:r>
              <a:rPr lang="en-US" sz="3600" kern="0" dirty="0">
                <a:solidFill>
                  <a:srgbClr val="222222"/>
                </a:solidFill>
                <a:latin typeface="+mj-lt"/>
                <a:cs typeface="ＭＳ Ｐゴシック" charset="-128"/>
              </a:rPr>
              <a:t>Computer-Generated Imagery (CGI) (cont'd.)</a:t>
            </a:r>
          </a:p>
        </p:txBody>
      </p:sp>
      <p:pic>
        <p:nvPicPr>
          <p:cNvPr id="29701" name="Picture 6" descr="C:\Users\PaulRefurb\Documents\Ch 01-22-2015\Books\952 Schneider Invitation to CS 7e - Alyssa - xxx\02_NEW PDFs and Figures\Figures\C8814_ch16\C8814_f1607.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61715" y="1522866"/>
            <a:ext cx="4209197" cy="4754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30723" name="Rectangle 2"/>
          <p:cNvSpPr>
            <a:spLocks noGrp="1" noChangeArrowheads="1"/>
          </p:cNvSpPr>
          <p:nvPr>
            <p:ph idx="1"/>
          </p:nvPr>
        </p:nvSpPr>
        <p:spPr/>
        <p:txBody>
          <a:bodyPr/>
          <a:lstStyle/>
          <a:p>
            <a:r>
              <a:rPr lang="en-US" altLang="en-US" b="1" smtClean="0">
                <a:ea typeface="ＭＳ Ｐゴシック" panose="020B0600070205080204" pitchFamily="34" charset="-128"/>
              </a:rPr>
              <a:t>Control point (animation variable)</a:t>
            </a:r>
            <a:r>
              <a:rPr lang="en-US" altLang="en-US" smtClean="0">
                <a:ea typeface="ＭＳ Ｐゴシック" panose="020B0600070205080204" pitchFamily="34" charset="-128"/>
              </a:rPr>
              <a:t>: a point or axis used to control motion</a:t>
            </a:r>
          </a:p>
          <a:p>
            <a:r>
              <a:rPr lang="en-US" altLang="en-US" smtClean="0">
                <a:ea typeface="ＭＳ Ｐゴシック" panose="020B0600070205080204" pitchFamily="34" charset="-128"/>
              </a:rPr>
              <a:t>Multiple control points allow movement of parts of an object</a:t>
            </a:r>
          </a:p>
          <a:p>
            <a:r>
              <a:rPr lang="en-US" altLang="en-US" smtClean="0">
                <a:ea typeface="ＭＳ Ｐゴシック" panose="020B0600070205080204" pitchFamily="34" charset="-128"/>
              </a:rPr>
              <a:t>Example: two rotation axes</a:t>
            </a:r>
          </a:p>
          <a:p>
            <a:pPr lvl="1"/>
            <a:r>
              <a:rPr lang="en-US" altLang="en-US" smtClean="0">
                <a:ea typeface="ＭＳ Ｐゴシック" panose="020B0600070205080204" pitchFamily="34" charset="-128"/>
              </a:rPr>
              <a:t>One rotates right circle around center point</a:t>
            </a:r>
          </a:p>
          <a:p>
            <a:pPr lvl="1"/>
            <a:r>
              <a:rPr lang="en-US" altLang="en-US" smtClean="0">
                <a:ea typeface="ＭＳ Ｐゴシック" panose="020B0600070205080204" pitchFamily="34" charset="-128"/>
              </a:rPr>
              <a:t>One rotates both circles around external point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32771" name="Rectangle 2"/>
          <p:cNvSpPr>
            <a:spLocks noGrp="1" noChangeArrowheads="1"/>
          </p:cNvSpPr>
          <p:nvPr>
            <p:ph idx="1"/>
          </p:nvPr>
        </p:nvSpPr>
        <p:spPr/>
        <p:txBody>
          <a:bodyPr/>
          <a:lstStyle/>
          <a:p>
            <a:r>
              <a:rPr lang="en-US" altLang="en-US" b="1" smtClean="0">
                <a:ea typeface="ＭＳ Ｐゴシック" panose="020B0600070205080204" pitchFamily="34" charset="-128"/>
              </a:rPr>
              <a:t>Rendering</a:t>
            </a:r>
            <a:r>
              <a:rPr lang="en-US" altLang="en-US" smtClean="0">
                <a:ea typeface="ＭＳ Ｐゴシック" panose="020B0600070205080204" pitchFamily="34" charset="-128"/>
              </a:rPr>
              <a:t>: converting a model to a full 3D image</a:t>
            </a:r>
          </a:p>
          <a:p>
            <a:pPr lvl="1"/>
            <a:r>
              <a:rPr lang="en-US" altLang="en-US" smtClean="0">
                <a:ea typeface="ＭＳ Ｐゴシック" panose="020B0600070205080204" pitchFamily="34" charset="-128"/>
              </a:rPr>
              <a:t>Lighting</a:t>
            </a:r>
          </a:p>
          <a:p>
            <a:pPr lvl="2"/>
            <a:r>
              <a:rPr lang="en-US" altLang="en-US" smtClean="0">
                <a:ea typeface="ＭＳ Ｐゴシック" panose="020B0600070205080204" pitchFamily="34" charset="-128"/>
              </a:rPr>
              <a:t>Fix the location and intensity of all light sources</a:t>
            </a:r>
          </a:p>
          <a:p>
            <a:pPr lvl="2"/>
            <a:r>
              <a:rPr lang="en-US" altLang="en-US" smtClean="0">
                <a:ea typeface="ＭＳ Ｐゴシック" panose="020B0600070205080204" pitchFamily="34" charset="-128"/>
              </a:rPr>
              <a:t>Determine the effects on objects</a:t>
            </a:r>
          </a:p>
          <a:p>
            <a:pPr lvl="1"/>
            <a:r>
              <a:rPr lang="en-US" altLang="en-US" smtClean="0">
                <a:ea typeface="ＭＳ Ｐゴシック" panose="020B0600070205080204" pitchFamily="34" charset="-128"/>
              </a:rPr>
              <a:t>Color shading</a:t>
            </a:r>
          </a:p>
          <a:p>
            <a:pPr lvl="2"/>
            <a:r>
              <a:rPr lang="en-US" altLang="en-US" smtClean="0">
                <a:ea typeface="ＭＳ Ｐゴシック" panose="020B0600070205080204" pitchFamily="34" charset="-128"/>
              </a:rPr>
              <a:t>Assign colors to vertices; blend across polygons</a:t>
            </a:r>
          </a:p>
          <a:p>
            <a:pPr lvl="1"/>
            <a:r>
              <a:rPr lang="en-US" altLang="en-US" smtClean="0">
                <a:ea typeface="ＭＳ Ｐゴシック" panose="020B0600070205080204" pitchFamily="34" charset="-128"/>
              </a:rPr>
              <a:t>Shadows</a:t>
            </a:r>
          </a:p>
          <a:p>
            <a:pPr lvl="2"/>
            <a:r>
              <a:rPr lang="en-US" altLang="en-US" smtClean="0">
                <a:ea typeface="ＭＳ Ｐゴシック" panose="020B0600070205080204" pitchFamily="34" charset="-128"/>
              </a:rPr>
              <a:t>Account for shadows from other objects</a:t>
            </a:r>
          </a:p>
          <a:p>
            <a:pPr lvl="1"/>
            <a:r>
              <a:rPr lang="en-US" altLang="en-US" smtClean="0">
                <a:ea typeface="ＭＳ Ｐゴシック" panose="020B0600070205080204" pitchFamily="34" charset="-128"/>
              </a:rPr>
              <a:t>Texture mapping</a:t>
            </a:r>
          </a:p>
          <a:p>
            <a:pPr lvl="2"/>
            <a:r>
              <a:rPr lang="en-US" altLang="en-US" smtClean="0">
                <a:ea typeface="ＭＳ Ｐゴシック" panose="020B0600070205080204" pitchFamily="34" charset="-128"/>
              </a:rPr>
              <a:t>Apply variable surfaces to polygons</a:t>
            </a:r>
          </a:p>
          <a:p>
            <a:pPr lvl="1"/>
            <a:r>
              <a:rPr lang="en-US" altLang="en-US" smtClean="0">
                <a:ea typeface="ＭＳ Ｐゴシック" panose="020B0600070205080204" pitchFamily="34" charset="-128"/>
              </a:rPr>
              <a:t>Blur to show motion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Computer-Generated Imagery (CGI) (cont'd.)</a:t>
            </a:r>
          </a:p>
        </p:txBody>
      </p:sp>
      <p:sp>
        <p:nvSpPr>
          <p:cNvPr id="34819" name="Rectangle 2"/>
          <p:cNvSpPr>
            <a:spLocks noGrp="1" noChangeArrowheads="1"/>
          </p:cNvSpPr>
          <p:nvPr>
            <p:ph idx="1"/>
          </p:nvPr>
        </p:nvSpPr>
        <p:spPr/>
        <p:txBody>
          <a:bodyPr/>
          <a:lstStyle/>
          <a:p>
            <a:r>
              <a:rPr lang="en-US" altLang="en-US" b="1" smtClean="0">
                <a:ea typeface="ＭＳ Ｐゴシック" panose="020B0600070205080204" pitchFamily="34" charset="-128"/>
              </a:rPr>
              <a:t>Ray tracing</a:t>
            </a:r>
            <a:r>
              <a:rPr lang="en-US" altLang="en-US" smtClean="0">
                <a:ea typeface="ＭＳ Ｐゴシック" panose="020B0600070205080204" pitchFamily="34" charset="-128"/>
              </a:rPr>
              <a:t>: most common rendering algorithm</a:t>
            </a:r>
          </a:p>
          <a:p>
            <a:r>
              <a:rPr lang="en-US" altLang="en-US" smtClean="0">
                <a:ea typeface="ＭＳ Ｐゴシック" panose="020B0600070205080204" pitchFamily="34" charset="-128"/>
              </a:rPr>
              <a:t>Repeats for each polygon in the object</a:t>
            </a:r>
          </a:p>
          <a:p>
            <a:pPr lvl="1"/>
            <a:r>
              <a:rPr lang="en-US" altLang="en-US" smtClean="0">
                <a:ea typeface="ＭＳ Ｐゴシック" panose="020B0600070205080204" pitchFamily="34" charset="-128"/>
              </a:rPr>
              <a:t>For each light source, determine the amount and direction of light from that source</a:t>
            </a:r>
          </a:p>
          <a:p>
            <a:pPr lvl="1"/>
            <a:r>
              <a:rPr lang="en-US" altLang="en-US" smtClean="0">
                <a:ea typeface="ＭＳ Ｐゴシック" panose="020B0600070205080204" pitchFamily="34" charset="-128"/>
              </a:rPr>
              <a:t>Combine light sources and determine intensity, color shading, brightness</a:t>
            </a:r>
          </a:p>
          <a:p>
            <a:r>
              <a:rPr lang="en-US" altLang="en-US" smtClean="0">
                <a:ea typeface="ＭＳ Ｐゴシック" panose="020B0600070205080204" pitchFamily="34" charset="-128"/>
              </a:rPr>
              <a:t>Last step: convert 3D objects to a 2D image</a:t>
            </a:r>
          </a:p>
          <a:p>
            <a:pPr lvl="1"/>
            <a:r>
              <a:rPr lang="en-US" altLang="en-US" smtClean="0">
                <a:ea typeface="ＭＳ Ｐゴシック" panose="020B0600070205080204" pitchFamily="34" charset="-128"/>
              </a:rPr>
              <a:t>Locate viewer; use geometry to determine the view</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descr="C:\Users\PaulRefurb\Documents\Ch 01-22-2015\Books\952 Schneider Invitation to CS 7e - Alyssa - xxx\02_NEW PDFs and Figures\Figures\C8814_ch16\C8814_f161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99135" y="822327"/>
            <a:ext cx="3946922" cy="512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18435" name="Rectangle 2"/>
          <p:cNvSpPr>
            <a:spLocks noGrp="1" noChangeArrowheads="1"/>
          </p:cNvSpPr>
          <p:nvPr>
            <p:ph idx="1"/>
          </p:nvPr>
        </p:nvSpPr>
        <p:spPr/>
        <p:txBody>
          <a:bodyPr/>
          <a:lstStyle/>
          <a:p>
            <a:r>
              <a:rPr lang="en-US" altLang="en-US" b="1" smtClean="0">
                <a:ea typeface="ＭＳ Ｐゴシック" panose="020B0600070205080204" pitchFamily="34" charset="-128"/>
              </a:rPr>
              <a:t>Discrete event simulation</a:t>
            </a:r>
            <a:r>
              <a:rPr lang="en-US" altLang="en-US" smtClean="0">
                <a:ea typeface="ＭＳ Ｐゴシック" panose="020B0600070205080204" pitchFamily="34" charset="-128"/>
              </a:rPr>
              <a:t>	</a:t>
            </a:r>
          </a:p>
          <a:p>
            <a:pPr lvl="1"/>
            <a:r>
              <a:rPr lang="en-US" altLang="en-US" smtClean="0">
                <a:ea typeface="ＭＳ Ｐゴシック" panose="020B0600070205080204" pitchFamily="34" charset="-128"/>
              </a:rPr>
              <a:t>Model time as discrete time steps</a:t>
            </a:r>
          </a:p>
          <a:p>
            <a:pPr lvl="1"/>
            <a:r>
              <a:rPr lang="en-US" altLang="en-US" b="1" smtClean="0">
                <a:ea typeface="ＭＳ Ｐゴシック" panose="020B0600070205080204" pitchFamily="34" charset="-128"/>
              </a:rPr>
              <a:t>Events</a:t>
            </a:r>
            <a:r>
              <a:rPr lang="en-US" altLang="en-US" smtClean="0">
                <a:ea typeface="ＭＳ Ｐゴシック" panose="020B0600070205080204" pitchFamily="34" charset="-128"/>
              </a:rPr>
              <a:t>: activities that change the state of system</a:t>
            </a:r>
          </a:p>
          <a:p>
            <a:pPr lvl="2"/>
            <a:r>
              <a:rPr lang="en-US" altLang="en-US" smtClean="0">
                <a:ea typeface="ＭＳ Ｐゴシック" panose="020B0600070205080204" pitchFamily="34" charset="-128"/>
              </a:rPr>
              <a:t>Examples: customer enters store, customer purchases item, customer leaves store</a:t>
            </a:r>
          </a:p>
          <a:p>
            <a:pPr lvl="1"/>
            <a:r>
              <a:rPr lang="en-US" altLang="en-US" smtClean="0">
                <a:ea typeface="ＭＳ Ｐゴシック" panose="020B0600070205080204" pitchFamily="34" charset="-128"/>
              </a:rPr>
              <a:t>Simulate only times where </a:t>
            </a:r>
            <a:r>
              <a:rPr lang="en-US" altLang="en-US" b="1" smtClean="0">
                <a:ea typeface="ＭＳ Ｐゴシック" panose="020B0600070205080204" pitchFamily="34" charset="-128"/>
              </a:rPr>
              <a:t>events</a:t>
            </a:r>
            <a:r>
              <a:rPr lang="en-US" altLang="en-US" smtClean="0">
                <a:ea typeface="ＭＳ Ｐゴシック" panose="020B0600070205080204" pitchFamily="34" charset="-128"/>
              </a:rPr>
              <a:t> take place</a:t>
            </a:r>
          </a:p>
          <a:p>
            <a:pPr lvl="2"/>
            <a:r>
              <a:rPr lang="en-US" altLang="en-US" smtClean="0">
                <a:ea typeface="ＭＳ Ｐゴシック" panose="020B0600070205080204" pitchFamily="34" charset="-128"/>
              </a:rPr>
              <a:t>Keep a list of events and their scheduled times</a:t>
            </a:r>
          </a:p>
          <a:p>
            <a:pPr lvl="2"/>
            <a:r>
              <a:rPr lang="en-US" altLang="en-US" smtClean="0">
                <a:ea typeface="ＭＳ Ｐゴシック" panose="020B0600070205080204" pitchFamily="34" charset="-128"/>
              </a:rPr>
              <a:t>Repeat:</a:t>
            </a:r>
          </a:p>
          <a:p>
            <a:pPr lvl="3"/>
            <a:r>
              <a:rPr lang="en-US" altLang="en-US" smtClean="0">
                <a:ea typeface="ＭＳ Ｐゴシック" panose="020B0600070205080204" pitchFamily="34" charset="-128"/>
              </a:rPr>
              <a:t>Advance time to time of next event</a:t>
            </a:r>
          </a:p>
          <a:p>
            <a:pPr lvl="3"/>
            <a:r>
              <a:rPr lang="en-US" altLang="en-US" smtClean="0">
                <a:ea typeface="ＭＳ Ｐゴシック" panose="020B0600070205080204" pitchFamily="34" charset="-128"/>
              </a:rPr>
              <a:t>Skip any intervening time steps</a:t>
            </a:r>
          </a:p>
          <a:p>
            <a:pPr lvl="3"/>
            <a:r>
              <a:rPr lang="en-US" altLang="en-US" smtClean="0">
                <a:ea typeface="ＭＳ Ｐゴシック" panose="020B0600070205080204" pitchFamily="34" charset="-128"/>
              </a:rPr>
              <a:t>Perform next event’s actions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5" descr="C:\Users\PaulRefurb\Documents\Ch 01-22-2015\Books\952 Schneider Invitation to CS 7e - Alyssa - xxx\02_NEW PDFs and Figures\Figures\C8814_ch16\C8814_f161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778" y="598715"/>
            <a:ext cx="2914650" cy="573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lstStyle/>
          <a:p>
            <a:r>
              <a:rPr lang="en-US" altLang="en-US" smtClean="0">
                <a:ea typeface="ＭＳ Ｐゴシック" panose="020B0600070205080204" pitchFamily="34" charset="-128"/>
              </a:rPr>
              <a:t>Video Gaming</a:t>
            </a:r>
          </a:p>
        </p:txBody>
      </p:sp>
      <p:sp>
        <p:nvSpPr>
          <p:cNvPr id="40963" name="Rectangle 2"/>
          <p:cNvSpPr>
            <a:spLocks noGrp="1" noChangeArrowheads="1"/>
          </p:cNvSpPr>
          <p:nvPr>
            <p:ph idx="1"/>
          </p:nvPr>
        </p:nvSpPr>
        <p:spPr/>
        <p:txBody>
          <a:bodyPr/>
          <a:lstStyle/>
          <a:p>
            <a:pPr>
              <a:defRPr/>
            </a:pPr>
            <a:r>
              <a:rPr lang="en-US" dirty="0" smtClean="0">
                <a:ea typeface="ＭＳ Ｐゴシック" charset="0"/>
                <a:cs typeface="ＭＳ Ｐゴシック" charset="0"/>
              </a:rPr>
              <a:t>Video game images are similar to CGI</a:t>
            </a:r>
          </a:p>
          <a:p>
            <a:pPr>
              <a:defRPr/>
            </a:pPr>
            <a:r>
              <a:rPr lang="en-US" dirty="0" smtClean="0">
                <a:ea typeface="ＭＳ Ｐゴシック" charset="0"/>
                <a:cs typeface="ＭＳ Ｐゴシック" charset="0"/>
              </a:rPr>
              <a:t>CGI assumes a </a:t>
            </a:r>
            <a:r>
              <a:rPr lang="en-US" b="1" dirty="0" smtClean="0">
                <a:ea typeface="ＭＳ Ｐゴシック" charset="0"/>
                <a:cs typeface="ＭＳ Ｐゴシック" charset="0"/>
              </a:rPr>
              <a:t>static environment</a:t>
            </a:r>
            <a:endParaRPr lang="en-US" dirty="0" smtClean="0">
              <a:ea typeface="ＭＳ Ｐゴシック" charset="0"/>
              <a:cs typeface="ＭＳ Ｐゴシック" charset="0"/>
            </a:endParaRPr>
          </a:p>
          <a:p>
            <a:pPr lvl="1">
              <a:defRPr/>
            </a:pPr>
            <a:r>
              <a:rPr lang="en-US" dirty="0" smtClean="0">
                <a:ea typeface="ＭＳ Ｐゴシック" charset="0"/>
                <a:cs typeface="ＭＳ Ｐゴシック" charset="0"/>
              </a:rPr>
              <a:t>Unlimited time to produce the images</a:t>
            </a:r>
          </a:p>
          <a:p>
            <a:pPr lvl="1">
              <a:defRPr/>
            </a:pPr>
            <a:r>
              <a:rPr lang="en-US" dirty="0" smtClean="0">
                <a:ea typeface="ＭＳ Ｐゴシック" charset="0"/>
                <a:cs typeface="ＭＳ Ｐゴシック" charset="0"/>
              </a:rPr>
              <a:t>Created once and shown many times</a:t>
            </a:r>
          </a:p>
          <a:p>
            <a:pPr>
              <a:defRPr/>
            </a:pPr>
            <a:r>
              <a:rPr lang="en-US" dirty="0" smtClean="0">
                <a:ea typeface="ＭＳ Ｐゴシック" charset="0"/>
                <a:cs typeface="ＭＳ Ｐゴシック" charset="0"/>
              </a:rPr>
              <a:t>Video games are a </a:t>
            </a:r>
            <a:r>
              <a:rPr lang="en-US" b="1" dirty="0" smtClean="0">
                <a:ea typeface="ＭＳ Ｐゴシック" charset="0"/>
                <a:cs typeface="ＭＳ Ｐゴシック" charset="0"/>
              </a:rPr>
              <a:t>dynamic environment</a:t>
            </a:r>
          </a:p>
          <a:p>
            <a:pPr lvl="1">
              <a:defRPr/>
            </a:pPr>
            <a:r>
              <a:rPr lang="en-US" dirty="0" smtClean="0">
                <a:ea typeface="ＭＳ Ｐゴシック" charset="0"/>
                <a:cs typeface="ＭＳ Ｐゴシック" charset="0"/>
              </a:rPr>
              <a:t>User choices change what must be displayed</a:t>
            </a:r>
          </a:p>
          <a:p>
            <a:pPr lvl="1">
              <a:defRPr/>
            </a:pPr>
            <a:r>
              <a:rPr lang="en-US" dirty="0" smtClean="0">
                <a:ea typeface="ＭＳ Ｐゴシック" charset="0"/>
                <a:cs typeface="ＭＳ Ｐゴシック" charset="0"/>
              </a:rPr>
              <a:t>Must render images in real-time: </a:t>
            </a:r>
            <a:r>
              <a:rPr lang="en-US" b="1" dirty="0" smtClean="0">
                <a:ea typeface="ＭＳ Ｐゴシック" charset="0"/>
                <a:cs typeface="ＭＳ Ｐゴシック" charset="0"/>
              </a:rPr>
              <a:t>real-time graphics</a:t>
            </a:r>
          </a:p>
          <a:p>
            <a:pPr marL="0" indent="0">
              <a:buNone/>
              <a:defRPr/>
            </a:pPr>
            <a:r>
              <a:rPr lang="en-US" sz="1400" b="1" dirty="0">
                <a:ea typeface="ＭＳ Ｐゴシック" charset="0"/>
                <a:cs typeface="ＭＳ Ｐゴシック" charset="0"/>
              </a:rPr>
              <a:t> </a:t>
            </a:r>
          </a:p>
          <a:p>
            <a:pPr marL="0" indent="0" algn="ctr">
              <a:buNone/>
              <a:defRPr/>
            </a:pPr>
            <a:r>
              <a:rPr lang="en-US" i="1" dirty="0" smtClean="0">
                <a:ea typeface="ＭＳ Ｐゴシック" charset="0"/>
                <a:cs typeface="ＭＳ Ｐゴシック" charset="0"/>
              </a:rPr>
              <a:t>If necessary, sacrifice image quality </a:t>
            </a:r>
          </a:p>
          <a:p>
            <a:pPr marL="0" indent="0" algn="ctr">
              <a:buNone/>
              <a:defRPr/>
            </a:pPr>
            <a:r>
              <a:rPr lang="en-US" i="1" dirty="0" smtClean="0">
                <a:ea typeface="ＭＳ Ｐゴシック" charset="0"/>
                <a:cs typeface="ＭＳ Ｐゴシック" charset="0"/>
              </a:rPr>
              <a:t>for speed of display</a:t>
            </a:r>
            <a:endParaRPr lang="en-US" i="1" dirty="0">
              <a:ea typeface="ＭＳ Ｐゴシック" charset="0"/>
              <a:cs typeface="ＭＳ Ｐゴシック" charset="0"/>
            </a:endParaRPr>
          </a:p>
          <a:p>
            <a:pPr>
              <a:defRPr/>
            </a:pPr>
            <a:endParaRPr lang="en-US" dirty="0">
              <a:ea typeface="ＭＳ Ｐゴシック" charset="0"/>
              <a:cs typeface="ＭＳ Ｐゴシック"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p:txBody>
          <a:bodyPr/>
          <a:lstStyle/>
          <a:p>
            <a:r>
              <a:rPr lang="en-US" altLang="en-US" smtClean="0">
                <a:ea typeface="ＭＳ Ｐゴシック" panose="020B0600070205080204" pitchFamily="34" charset="-128"/>
              </a:rPr>
              <a:t>Video Gaming (cont'd.)</a:t>
            </a:r>
          </a:p>
        </p:txBody>
      </p:sp>
      <p:sp>
        <p:nvSpPr>
          <p:cNvPr id="38915" name="Rectangle 2"/>
          <p:cNvSpPr>
            <a:spLocks noGrp="1" noChangeArrowheads="1"/>
          </p:cNvSpPr>
          <p:nvPr>
            <p:ph idx="1"/>
          </p:nvPr>
        </p:nvSpPr>
        <p:spPr/>
        <p:txBody>
          <a:bodyPr/>
          <a:lstStyle/>
          <a:p>
            <a:r>
              <a:rPr lang="en-US" altLang="en-US" b="1" smtClean="0">
                <a:ea typeface="ＭＳ Ｐゴシック" panose="020B0600070205080204" pitchFamily="34" charset="-128"/>
              </a:rPr>
              <a:t>Frame rate</a:t>
            </a:r>
            <a:r>
              <a:rPr lang="en-US" altLang="en-US" smtClean="0">
                <a:ea typeface="ＭＳ Ｐゴシック" panose="020B0600070205080204" pitchFamily="34" charset="-128"/>
              </a:rPr>
              <a:t>: image generation speed</a:t>
            </a:r>
            <a:endParaRPr lang="en-US" altLang="en-US" b="1" smtClean="0">
              <a:ea typeface="ＭＳ Ｐゴシック" panose="020B0600070205080204" pitchFamily="34" charset="-128"/>
            </a:endParaRPr>
          </a:p>
          <a:p>
            <a:r>
              <a:rPr lang="en-US" altLang="en-US" smtClean="0">
                <a:ea typeface="ＭＳ Ｐゴシック" panose="020B0600070205080204" pitchFamily="34" charset="-128"/>
              </a:rPr>
              <a:t>Computers improve frame rate with a GPU</a:t>
            </a:r>
          </a:p>
          <a:p>
            <a:r>
              <a:rPr lang="en-US" altLang="en-US" b="1" smtClean="0">
                <a:ea typeface="ＭＳ Ｐゴシック" panose="020B0600070205080204" pitchFamily="34" charset="-128"/>
              </a:rPr>
              <a:t>Graphics processing unit (GPU)</a:t>
            </a:r>
          </a:p>
          <a:p>
            <a:pPr lvl="1"/>
            <a:r>
              <a:rPr lang="en-US" altLang="en-US" smtClean="0">
                <a:ea typeface="ＭＳ Ｐゴシック" panose="020B0600070205080204" pitchFamily="34" charset="-128"/>
              </a:rPr>
              <a:t>A separate processor optimized for CGI</a:t>
            </a:r>
          </a:p>
          <a:p>
            <a:pPr lvl="1"/>
            <a:r>
              <a:rPr lang="en-US" altLang="en-US" smtClean="0">
                <a:ea typeface="ＭＳ Ｐゴシック" panose="020B0600070205080204" pitchFamily="34" charset="-128"/>
              </a:rPr>
              <a:t>Dedicated </a:t>
            </a:r>
            <a:r>
              <a:rPr lang="en-US" altLang="en-US" b="1" smtClean="0">
                <a:ea typeface="ＭＳ Ｐゴシック" panose="020B0600070205080204" pitchFamily="34" charset="-128"/>
              </a:rPr>
              <a:t>video memory</a:t>
            </a:r>
            <a:r>
              <a:rPr lang="en-US" altLang="en-US" smtClean="0">
                <a:ea typeface="ＭＳ Ｐゴシック" panose="020B0600070205080204" pitchFamily="34" charset="-128"/>
              </a:rPr>
              <a:t> on a </a:t>
            </a:r>
            <a:r>
              <a:rPr lang="en-US" altLang="en-US" b="1" smtClean="0">
                <a:ea typeface="ＭＳ Ｐゴシック" panose="020B0600070205080204" pitchFamily="34" charset="-128"/>
              </a:rPr>
              <a:t>video card </a:t>
            </a:r>
            <a:r>
              <a:rPr lang="en-US" altLang="en-US" smtClean="0">
                <a:ea typeface="ＭＳ Ｐゴシック" panose="020B0600070205080204" pitchFamily="34" charset="-128"/>
              </a:rPr>
              <a:t>(</a:t>
            </a:r>
            <a:r>
              <a:rPr lang="en-US" altLang="en-US" b="1" smtClean="0">
                <a:ea typeface="ＭＳ Ｐゴシック" panose="020B0600070205080204" pitchFamily="34" charset="-128"/>
              </a:rPr>
              <a:t>graphics card)</a:t>
            </a:r>
          </a:p>
          <a:p>
            <a:r>
              <a:rPr lang="en-US" altLang="en-US" smtClean="0">
                <a:ea typeface="ＭＳ Ｐゴシック" panose="020B0600070205080204" pitchFamily="34" charset="-128"/>
              </a:rPr>
              <a:t>Most contemporary computers have GPUs</a:t>
            </a:r>
          </a:p>
          <a:p>
            <a:pPr lvl="1"/>
            <a:r>
              <a:rPr lang="en-US" altLang="en-US" smtClean="0">
                <a:ea typeface="ＭＳ Ｐゴシック" panose="020B0600070205080204" pitchFamily="34" charset="-128"/>
              </a:rPr>
              <a:t>Some have multiple GPUs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5" descr="C:\Users\PaulRefurb\Documents\Ch 01-22-2015\Books\952 Schneider Invitation to CS 7e - Alyssa - xxx\02_NEW PDFs and Figures\Figures\C8814_ch16\C8814_f161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87286" y="685802"/>
            <a:ext cx="5682343" cy="536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p:txBody>
          <a:bodyPr/>
          <a:lstStyle/>
          <a:p>
            <a:r>
              <a:rPr lang="en-US" altLang="en-US" smtClean="0">
                <a:ea typeface="ＭＳ Ｐゴシック" panose="020B0600070205080204" pitchFamily="34" charset="-128"/>
              </a:rPr>
              <a:t>Video Gaming (cont'd.)</a:t>
            </a:r>
          </a:p>
        </p:txBody>
      </p:sp>
      <p:sp>
        <p:nvSpPr>
          <p:cNvPr id="40963" name="Rectangle 2"/>
          <p:cNvSpPr>
            <a:spLocks noGrp="1" noChangeArrowheads="1"/>
          </p:cNvSpPr>
          <p:nvPr>
            <p:ph idx="1"/>
          </p:nvPr>
        </p:nvSpPr>
        <p:spPr/>
        <p:txBody>
          <a:bodyPr/>
          <a:lstStyle/>
          <a:p>
            <a:pPr marL="0" indent="0">
              <a:buNone/>
              <a:defRPr/>
            </a:pPr>
            <a:r>
              <a:rPr lang="en-US" dirty="0" smtClean="0">
                <a:ea typeface="ＭＳ Ｐゴシック" charset="0"/>
                <a:cs typeface="ＭＳ Ｐゴシック" charset="0"/>
              </a:rPr>
              <a:t>Other methods for achieving real-time graphics</a:t>
            </a:r>
          </a:p>
          <a:p>
            <a:pPr>
              <a:defRPr/>
            </a:pPr>
            <a:r>
              <a:rPr lang="en-US" dirty="0" smtClean="0">
                <a:ea typeface="ＭＳ Ｐゴシック" charset="0"/>
                <a:cs typeface="ＭＳ Ｐゴシック" charset="0"/>
              </a:rPr>
              <a:t>Avoid time-consuming algorithms (e.g., ray tracing)</a:t>
            </a:r>
            <a:endParaRPr lang="en-US" b="1" dirty="0">
              <a:ea typeface="ＭＳ Ｐゴシック" charset="0"/>
              <a:cs typeface="ＭＳ Ｐゴシック" charset="0"/>
            </a:endParaRPr>
          </a:p>
          <a:p>
            <a:pPr>
              <a:defRPr/>
            </a:pPr>
            <a:r>
              <a:rPr lang="en-US" dirty="0" smtClean="0">
                <a:ea typeface="ＭＳ Ｐゴシック" charset="0"/>
                <a:cs typeface="ＭＳ Ｐゴシック" charset="0"/>
              </a:rPr>
              <a:t>Use fixed colors, with no shadows or shading</a:t>
            </a:r>
          </a:p>
          <a:p>
            <a:pPr>
              <a:defRPr/>
            </a:pPr>
            <a:r>
              <a:rPr lang="en-US" b="1" dirty="0" smtClean="0">
                <a:ea typeface="ＭＳ Ｐゴシック" charset="0"/>
                <a:cs typeface="ＭＳ Ｐゴシック" charset="0"/>
              </a:rPr>
              <a:t>Culling</a:t>
            </a:r>
            <a:r>
              <a:rPr lang="en-US" dirty="0" smtClean="0">
                <a:ea typeface="ＭＳ Ｐゴシック" charset="0"/>
                <a:cs typeface="ＭＳ Ｐゴシック" charset="0"/>
              </a:rPr>
              <a:t>: first determine what is visible, and only render visible elements</a:t>
            </a:r>
          </a:p>
          <a:p>
            <a:pPr>
              <a:defRPr/>
            </a:pPr>
            <a:r>
              <a:rPr lang="en-US" b="1" dirty="0" smtClean="0">
                <a:ea typeface="ＭＳ Ｐゴシック" charset="0"/>
                <a:cs typeface="ＭＳ Ｐゴシック" charset="0"/>
              </a:rPr>
              <a:t>Cut-ins: </a:t>
            </a:r>
            <a:r>
              <a:rPr lang="en-US" dirty="0">
                <a:ea typeface="ＭＳ Ｐゴシック" charset="0"/>
                <a:cs typeface="ＭＳ Ｐゴシック" charset="0"/>
              </a:rPr>
              <a:t>p</a:t>
            </a:r>
            <a:r>
              <a:rPr lang="en-US" dirty="0" smtClean="0">
                <a:ea typeface="ＭＳ Ｐゴシック" charset="0"/>
                <a:cs typeface="ＭＳ Ｐゴシック" charset="0"/>
              </a:rPr>
              <a:t>re-computed fully-rendered objects</a:t>
            </a:r>
          </a:p>
          <a:p>
            <a:pPr lvl="1">
              <a:defRPr/>
            </a:pPr>
            <a:r>
              <a:rPr lang="en-US" dirty="0" smtClean="0">
                <a:ea typeface="ＭＳ Ｐゴシック" charset="0"/>
                <a:cs typeface="ＭＳ Ｐゴシック" charset="0"/>
              </a:rPr>
              <a:t>Stored in a video library</a:t>
            </a:r>
          </a:p>
          <a:p>
            <a:pPr lvl="1">
              <a:defRPr/>
            </a:pPr>
            <a:r>
              <a:rPr lang="en-US" dirty="0" smtClean="0">
                <a:ea typeface="ＭＳ Ｐゴシック" charset="0"/>
                <a:cs typeface="ＭＳ Ｐゴシック" charset="0"/>
              </a:rPr>
              <a:t>Dropped into the frame as needed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Multiplayer Games and Virtual Communities</a:t>
            </a:r>
          </a:p>
        </p:txBody>
      </p:sp>
      <p:sp>
        <p:nvSpPr>
          <p:cNvPr id="41987" name="Rectangle 2"/>
          <p:cNvSpPr>
            <a:spLocks noGrp="1" noChangeArrowheads="1"/>
          </p:cNvSpPr>
          <p:nvPr>
            <p:ph idx="1"/>
          </p:nvPr>
        </p:nvSpPr>
        <p:spPr/>
        <p:txBody>
          <a:bodyPr/>
          <a:lstStyle/>
          <a:p>
            <a:r>
              <a:rPr lang="en-US" altLang="en-US" b="1" smtClean="0">
                <a:ea typeface="ＭＳ Ｐゴシック" panose="020B0600070205080204" pitchFamily="34" charset="-128"/>
              </a:rPr>
              <a:t>Massively multiplayer online games (MMOG)</a:t>
            </a:r>
          </a:p>
          <a:p>
            <a:pPr lvl="1"/>
            <a:r>
              <a:rPr lang="en-US" altLang="en-US" smtClean="0">
                <a:ea typeface="ＭＳ Ｐゴシック" panose="020B0600070205080204" pitchFamily="34" charset="-128"/>
              </a:rPr>
              <a:t>Thousands of players</a:t>
            </a:r>
          </a:p>
          <a:p>
            <a:pPr lvl="1"/>
            <a:r>
              <a:rPr lang="en-US" altLang="en-US" smtClean="0">
                <a:ea typeface="ＭＳ Ｐゴシック" panose="020B0600070205080204" pitchFamily="34" charset="-128"/>
              </a:rPr>
              <a:t>Simulated virtual world</a:t>
            </a:r>
          </a:p>
          <a:p>
            <a:pPr lvl="1"/>
            <a:r>
              <a:rPr lang="en-US" altLang="en-US" smtClean="0">
                <a:ea typeface="ＭＳ Ｐゴシック" panose="020B0600070205080204" pitchFamily="34" charset="-128"/>
              </a:rPr>
              <a:t>Example: </a:t>
            </a:r>
            <a:r>
              <a:rPr lang="en-US" altLang="en-US" i="1" smtClean="0">
                <a:ea typeface="ＭＳ Ｐゴシック" panose="020B0600070205080204" pitchFamily="34" charset="-128"/>
              </a:rPr>
              <a:t>World of Warcraft</a:t>
            </a:r>
          </a:p>
          <a:p>
            <a:r>
              <a:rPr lang="en-US" altLang="en-US" smtClean="0">
                <a:ea typeface="ＭＳ Ｐゴシック" panose="020B0600070205080204" pitchFamily="34" charset="-128"/>
              </a:rPr>
              <a:t>Game provided by online </a:t>
            </a:r>
            <a:r>
              <a:rPr lang="en-US" altLang="en-US" b="1" smtClean="0">
                <a:ea typeface="ＭＳ Ｐゴシック" panose="020B0600070205080204" pitchFamily="34" charset="-128"/>
              </a:rPr>
              <a:t>game servers</a:t>
            </a:r>
            <a:endParaRPr lang="en-US" altLang="en-US" smtClean="0">
              <a:ea typeface="ＭＳ Ｐゴシック" panose="020B0600070205080204" pitchFamily="34" charset="-128"/>
            </a:endParaRPr>
          </a:p>
          <a:p>
            <a:r>
              <a:rPr lang="en-US" altLang="en-US" smtClean="0">
                <a:ea typeface="ＭＳ Ｐゴシック" panose="020B0600070205080204" pitchFamily="34" charset="-128"/>
              </a:rPr>
              <a:t>Game world is always available and running</a:t>
            </a:r>
          </a:p>
          <a:p>
            <a:r>
              <a:rPr lang="en-US" altLang="en-US" smtClean="0">
                <a:ea typeface="ＭＳ Ｐゴシック" panose="020B0600070205080204" pitchFamily="34" charset="-128"/>
              </a:rPr>
              <a:t>Users log into the game with client software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5" descr="C:\Users\PaulRefurb\Documents\Ch 01-22-2015\Books\952 Schneider Invitation to CS 7e - Alyssa - xxx\02_NEW PDFs and Figures\Figures\C8814_ch16\C8814_f161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90057" y="460377"/>
            <a:ext cx="5203372" cy="571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Multiplayer Games and Virtual Communities (cont’d.)</a:t>
            </a:r>
          </a:p>
        </p:txBody>
      </p:sp>
      <p:sp>
        <p:nvSpPr>
          <p:cNvPr id="40963" name="Rectangle 2"/>
          <p:cNvSpPr>
            <a:spLocks noGrp="1" noChangeArrowheads="1"/>
          </p:cNvSpPr>
          <p:nvPr>
            <p:ph idx="1"/>
          </p:nvPr>
        </p:nvSpPr>
        <p:spPr/>
        <p:txBody>
          <a:bodyPr/>
          <a:lstStyle/>
          <a:p>
            <a:pPr marL="0" indent="0">
              <a:buNone/>
              <a:defRPr/>
            </a:pPr>
            <a:r>
              <a:rPr lang="en-US" dirty="0" smtClean="0">
                <a:ea typeface="ＭＳ Ｐゴシック" charset="0"/>
                <a:cs typeface="ＭＳ Ｐゴシック" charset="0"/>
              </a:rPr>
              <a:t>MMOG game designers must perform:</a:t>
            </a:r>
          </a:p>
          <a:p>
            <a:pPr>
              <a:defRPr/>
            </a:pPr>
            <a:r>
              <a:rPr lang="en-US" dirty="0" smtClean="0">
                <a:ea typeface="ＭＳ Ｐゴシック" charset="0"/>
                <a:cs typeface="ＭＳ Ｐゴシック" charset="0"/>
              </a:rPr>
              <a:t>Game play management</a:t>
            </a:r>
          </a:p>
          <a:p>
            <a:pPr lvl="1">
              <a:defRPr/>
            </a:pPr>
            <a:r>
              <a:rPr lang="en-US" dirty="0" smtClean="0">
                <a:ea typeface="ＭＳ Ｐゴシック" charset="0"/>
                <a:cs typeface="ＭＳ Ｐゴシック" charset="0"/>
              </a:rPr>
              <a:t>Control game actions and render game images</a:t>
            </a:r>
          </a:p>
          <a:p>
            <a:pPr>
              <a:defRPr/>
            </a:pPr>
            <a:r>
              <a:rPr lang="en-US" dirty="0" smtClean="0">
                <a:ea typeface="ＭＳ Ｐゴシック" charset="0"/>
                <a:cs typeface="ＭＳ Ｐゴシック" charset="0"/>
              </a:rPr>
              <a:t>Registration management</a:t>
            </a:r>
          </a:p>
          <a:p>
            <a:pPr lvl="1">
              <a:defRPr/>
            </a:pPr>
            <a:r>
              <a:rPr lang="en-US" dirty="0" smtClean="0">
                <a:ea typeface="ＭＳ Ｐゴシック" charset="0"/>
                <a:cs typeface="ＭＳ Ｐゴシック" charset="0"/>
              </a:rPr>
              <a:t>Control user accounts, new and returning users</a:t>
            </a:r>
          </a:p>
          <a:p>
            <a:pPr>
              <a:defRPr/>
            </a:pPr>
            <a:r>
              <a:rPr lang="en-US" dirty="0" smtClean="0">
                <a:ea typeface="ＭＳ Ｐゴシック" charset="0"/>
                <a:cs typeface="ＭＳ Ｐゴシック" charset="0"/>
              </a:rPr>
              <a:t>Client/server protocols for multiple servers and thousands of clients</a:t>
            </a:r>
          </a:p>
          <a:p>
            <a:pPr>
              <a:defRPr/>
            </a:pPr>
            <a:r>
              <a:rPr lang="en-US" dirty="0" smtClean="0">
                <a:ea typeface="ＭＳ Ｐゴシック" charset="0"/>
                <a:cs typeface="ＭＳ Ｐゴシック" charset="0"/>
              </a:rPr>
              <a:t>Security to ensure authorized access only</a:t>
            </a:r>
          </a:p>
          <a:p>
            <a:pPr>
              <a:defRPr/>
            </a:pPr>
            <a:r>
              <a:rPr lang="en-US" dirty="0" smtClean="0">
                <a:ea typeface="ＭＳ Ｐゴシック" charset="0"/>
                <a:cs typeface="ＭＳ Ｐゴシック" charset="0"/>
              </a:rPr>
              <a:t>Database storage and retrieval</a:t>
            </a:r>
          </a:p>
          <a:p>
            <a:pPr lvl="1">
              <a:defRPr/>
            </a:pPr>
            <a:r>
              <a:rPr lang="en-US" dirty="0" smtClean="0">
                <a:ea typeface="ＭＳ Ｐゴシック" charset="0"/>
                <a:cs typeface="ＭＳ Ｐゴシック" charset="0"/>
              </a:rPr>
              <a:t>Store huge amounts of data, retrieve quickly</a:t>
            </a:r>
            <a:endParaRPr lang="en-US" dirty="0">
              <a:ea typeface="ＭＳ Ｐゴシック" charset="0"/>
              <a:cs typeface="ＭＳ Ｐゴシック"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normAutofit fontScale="90000"/>
          </a:bodyPr>
          <a:lstStyle/>
          <a:p>
            <a:r>
              <a:rPr lang="en-US" altLang="en-US" smtClean="0">
                <a:ea typeface="ＭＳ Ｐゴシック" panose="020B0600070205080204" pitchFamily="34" charset="-128"/>
              </a:rPr>
              <a:t>Multiplayer Games and Virtual Communities</a:t>
            </a:r>
          </a:p>
        </p:txBody>
      </p:sp>
      <p:sp>
        <p:nvSpPr>
          <p:cNvPr id="47107" name="Rectangle 2"/>
          <p:cNvSpPr>
            <a:spLocks noGrp="1" noChangeArrowheads="1"/>
          </p:cNvSpPr>
          <p:nvPr>
            <p:ph idx="1"/>
          </p:nvPr>
        </p:nvSpPr>
        <p:spPr/>
        <p:txBody>
          <a:bodyPr/>
          <a:lstStyle/>
          <a:p>
            <a:pPr marL="0" indent="0">
              <a:buNone/>
              <a:defRPr/>
            </a:pPr>
            <a:r>
              <a:rPr lang="en-US" altLang="en-US" dirty="0" smtClean="0">
                <a:ea typeface="ＭＳ Ｐゴシック" pitchFamily="34" charset="-128"/>
              </a:rPr>
              <a:t>Virtual communities:</a:t>
            </a:r>
          </a:p>
          <a:p>
            <a:pPr>
              <a:defRPr/>
            </a:pPr>
            <a:r>
              <a:rPr lang="en-US" altLang="en-US" b="1" dirty="0" smtClean="0">
                <a:ea typeface="ＭＳ Ｐゴシック" pitchFamily="34" charset="-128"/>
              </a:rPr>
              <a:t>Noncompetitive MMOG</a:t>
            </a:r>
            <a:r>
              <a:rPr lang="en-US" altLang="en-US" dirty="0" smtClean="0">
                <a:ea typeface="ＭＳ Ｐゴシック" pitchFamily="34" charset="-128"/>
              </a:rPr>
              <a:t>, or </a:t>
            </a:r>
            <a:r>
              <a:rPr lang="en-US" altLang="en-US" b="1" dirty="0" smtClean="0">
                <a:ea typeface="ＭＳ Ｐゴシック" pitchFamily="34" charset="-128"/>
              </a:rPr>
              <a:t>metaverse</a:t>
            </a:r>
          </a:p>
          <a:p>
            <a:pPr>
              <a:defRPr/>
            </a:pPr>
            <a:r>
              <a:rPr lang="en-US" altLang="en-US" dirty="0" smtClean="0">
                <a:ea typeface="ＭＳ Ｐゴシック" pitchFamily="34" charset="-128"/>
              </a:rPr>
              <a:t>Goal is not to score points or win, but to explore and interact, create, and engage in virtual commerce</a:t>
            </a:r>
          </a:p>
          <a:p>
            <a:pPr>
              <a:defRPr/>
            </a:pPr>
            <a:r>
              <a:rPr lang="en-US" altLang="en-US" dirty="0" smtClean="0">
                <a:ea typeface="ＭＳ Ｐゴシック" pitchFamily="34" charset="-128"/>
              </a:rPr>
              <a:t>Example: </a:t>
            </a:r>
            <a:r>
              <a:rPr lang="en-US" altLang="en-US" i="1" dirty="0" smtClean="0">
                <a:ea typeface="ＭＳ Ｐゴシック" pitchFamily="34" charset="-128"/>
              </a:rPr>
              <a:t>Second Life</a:t>
            </a:r>
            <a:r>
              <a:rPr lang="en-US" altLang="en-US" dirty="0" smtClean="0">
                <a:ea typeface="ＭＳ Ｐゴシック" pitchFamily="34" charset="-128"/>
              </a:rPr>
              <a:t>, by Linden Labs</a:t>
            </a:r>
            <a:endParaRPr lang="en-US" altLang="en-US" i="1" dirty="0" smtClean="0">
              <a:ea typeface="ＭＳ Ｐゴシック" pitchFamily="34" charset="-128"/>
            </a:endParaRPr>
          </a:p>
          <a:p>
            <a:pPr lvl="1">
              <a:defRPr/>
            </a:pPr>
            <a:r>
              <a:rPr lang="en-US" altLang="en-US" dirty="0" smtClean="0">
                <a:ea typeface="ＭＳ Ｐゴシック" pitchFamily="34" charset="-128"/>
              </a:rPr>
              <a:t>Several thousand servers</a:t>
            </a:r>
          </a:p>
          <a:p>
            <a:pPr lvl="1">
              <a:defRPr/>
            </a:pPr>
            <a:r>
              <a:rPr lang="en-US" altLang="en-US" dirty="0" smtClean="0">
                <a:ea typeface="ＭＳ Ｐゴシック" pitchFamily="34" charset="-128"/>
              </a:rPr>
              <a:t>100 trillion bytes of data</a:t>
            </a:r>
          </a:p>
          <a:p>
            <a:pPr lvl="1">
              <a:defRPr/>
            </a:pPr>
            <a:r>
              <a:rPr lang="en-US" altLang="en-US" dirty="0" smtClean="0">
                <a:ea typeface="ＭＳ Ｐゴシック" pitchFamily="34" charset="-128"/>
              </a:rPr>
              <a:t>1 million active “residents”</a:t>
            </a:r>
          </a:p>
          <a:p>
            <a:pPr lvl="1">
              <a:defRPr/>
            </a:pPr>
            <a:r>
              <a:rPr lang="en-US" altLang="en-US" dirty="0" smtClean="0">
                <a:ea typeface="ＭＳ Ｐゴシック" pitchFamily="34" charset="-128"/>
              </a:rPr>
              <a:t>~50,000 online at any one time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ea typeface="ＭＳ Ｐゴシック" panose="020B0600070205080204" pitchFamily="34" charset="-128"/>
              </a:rPr>
              <a:t>Summary</a:t>
            </a:r>
          </a:p>
        </p:txBody>
      </p:sp>
      <p:sp>
        <p:nvSpPr>
          <p:cNvPr id="44035" name="Rectangle 3"/>
          <p:cNvSpPr>
            <a:spLocks noGrp="1" noChangeArrowheads="1"/>
          </p:cNvSpPr>
          <p:nvPr>
            <p:ph idx="1"/>
          </p:nvPr>
        </p:nvSpPr>
        <p:spPr/>
        <p:txBody>
          <a:bodyPr/>
          <a:lstStyle/>
          <a:p>
            <a:pPr>
              <a:defRPr/>
            </a:pPr>
            <a:r>
              <a:rPr lang="en-US" dirty="0" smtClean="0">
                <a:ea typeface="ＭＳ Ｐゴシック" charset="0"/>
                <a:cs typeface="ＭＳ Ｐゴシック" charset="0"/>
              </a:rPr>
              <a:t>As computing power has grown, so has the use of computers for entertainment, games and movies</a:t>
            </a:r>
          </a:p>
          <a:p>
            <a:pPr>
              <a:defRPr/>
            </a:pPr>
            <a:r>
              <a:rPr lang="en-US" dirty="0" smtClean="0">
                <a:ea typeface="ＭＳ Ｐゴシック" charset="0"/>
                <a:cs typeface="ＭＳ Ｐゴシック" charset="0"/>
              </a:rPr>
              <a:t>CGI allows for realistic animation</a:t>
            </a:r>
          </a:p>
          <a:p>
            <a:pPr>
              <a:defRPr/>
            </a:pPr>
            <a:r>
              <a:rPr lang="en-US" dirty="0" smtClean="0">
                <a:ea typeface="ＭＳ Ｐゴシック" charset="0"/>
                <a:cs typeface="ＭＳ Ｐゴシック" charset="0"/>
              </a:rPr>
              <a:t>The graphics pipeline includes object modeling, object motion, and rendering and display</a:t>
            </a:r>
          </a:p>
          <a:p>
            <a:pPr>
              <a:defRPr/>
            </a:pPr>
            <a:r>
              <a:rPr lang="en-US" dirty="0" smtClean="0">
                <a:ea typeface="ＭＳ Ｐゴシック" charset="0"/>
                <a:cs typeface="ＭＳ Ｐゴシック" charset="0"/>
              </a:rPr>
              <a:t>Objects are commonly modeled as tessellations of polygons in three dimensions</a:t>
            </a:r>
          </a:p>
          <a:p>
            <a:pPr>
              <a:defRPr/>
            </a:pPr>
            <a:r>
              <a:rPr lang="en-US" dirty="0" smtClean="0">
                <a:ea typeface="ＭＳ Ｐゴシック" charset="0"/>
                <a:cs typeface="ＭＳ Ｐゴシック" charset="0"/>
              </a:rPr>
              <a:t>Motion is created through matrix multiplication of transformation matrices with vertices of an object</a:t>
            </a:r>
          </a:p>
          <a:p>
            <a:pPr marL="0" indent="0">
              <a:buNone/>
              <a:defRPr/>
            </a:pPr>
            <a:endParaRPr lang="en-US" dirty="0">
              <a:ea typeface="ＭＳ Ｐゴシック" charset="0"/>
              <a:cs typeface="ＭＳ Ｐゴシック" charset="0"/>
            </a:endParaRPr>
          </a:p>
          <a:p>
            <a:pPr>
              <a:buFontTx/>
              <a:buNone/>
              <a:defRPr/>
            </a:pPr>
            <a:endParaRPr lang="en-US" dirty="0">
              <a:ea typeface="ＭＳ Ｐゴシック" charset="0"/>
              <a:cs typeface="ＭＳ Ｐゴシック" charset="0"/>
            </a:endParaRPr>
          </a:p>
          <a:p>
            <a:pPr>
              <a:defRPr/>
            </a:pPr>
            <a:endParaRPr lang="en-US"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r>
              <a:rPr lang="en-US" altLang="en-US" smtClean="0">
                <a:ea typeface="ＭＳ Ｐゴシック" panose="020B0600070205080204" pitchFamily="34" charset="-128"/>
              </a:rPr>
              <a:t>Computational Modeling (cont'd.)</a:t>
            </a:r>
          </a:p>
        </p:txBody>
      </p:sp>
      <p:sp>
        <p:nvSpPr>
          <p:cNvPr id="20483" name="Rectangle 2"/>
          <p:cNvSpPr>
            <a:spLocks noGrp="1" noChangeArrowheads="1"/>
          </p:cNvSpPr>
          <p:nvPr>
            <p:ph idx="1"/>
          </p:nvPr>
        </p:nvSpPr>
        <p:spPr/>
        <p:txBody>
          <a:bodyPr/>
          <a:lstStyle/>
          <a:p>
            <a:pPr>
              <a:buFontTx/>
              <a:buNone/>
            </a:pPr>
            <a:r>
              <a:rPr lang="en-US" altLang="en-US" smtClean="0">
                <a:ea typeface="ＭＳ Ｐゴシック" panose="020B0600070205080204" pitchFamily="34" charset="-128"/>
              </a:rPr>
              <a:t>Example simulation: McBurger</a:t>
            </a:r>
          </a:p>
          <a:p>
            <a:r>
              <a:rPr lang="en-US" altLang="en-US" smtClean="0">
                <a:ea typeface="ＭＳ Ｐゴシック" panose="020B0600070205080204" pitchFamily="34" charset="-128"/>
              </a:rPr>
              <a:t>Determine how many checkout stations for a fast food restaurant</a:t>
            </a:r>
          </a:p>
          <a:p>
            <a:r>
              <a:rPr lang="en-US" altLang="en-US" smtClean="0">
                <a:ea typeface="ＭＳ Ｐゴシック" panose="020B0600070205080204" pitchFamily="34" charset="-128"/>
              </a:rPr>
              <a:t>Single line of customers</a:t>
            </a:r>
          </a:p>
          <a:p>
            <a:r>
              <a:rPr lang="en-US" altLang="en-US" smtClean="0">
                <a:ea typeface="ＭＳ Ｐゴシック" panose="020B0600070205080204" pitchFamily="34" charset="-128"/>
              </a:rPr>
              <a:t>N server stations</a:t>
            </a:r>
          </a:p>
          <a:p>
            <a:r>
              <a:rPr lang="en-US" altLang="en-US" smtClean="0">
                <a:ea typeface="ＭＳ Ｐゴシック" panose="020B0600070205080204" pitchFamily="34" charset="-128"/>
              </a:rPr>
              <a:t>If server is free, next customer goes</a:t>
            </a:r>
          </a:p>
          <a:p>
            <a:r>
              <a:rPr lang="en-US" altLang="en-US" smtClean="0">
                <a:ea typeface="ＭＳ Ｐゴシック" panose="020B0600070205080204" pitchFamily="34" charset="-128"/>
              </a:rPr>
              <a:t>Server is busy while customer orders, waits, and pays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ea typeface="ＭＳ Ｐゴシック" panose="020B0600070205080204" pitchFamily="34" charset="-128"/>
              </a:rPr>
              <a:t>Summary (cont'd.)</a:t>
            </a:r>
          </a:p>
        </p:txBody>
      </p:sp>
      <p:sp>
        <p:nvSpPr>
          <p:cNvPr id="47107" name="Rectangle 3"/>
          <p:cNvSpPr>
            <a:spLocks noGrp="1" noChangeArrowheads="1"/>
          </p:cNvSpPr>
          <p:nvPr>
            <p:ph idx="1"/>
          </p:nvPr>
        </p:nvSpPr>
        <p:spPr/>
        <p:txBody>
          <a:bodyPr/>
          <a:lstStyle/>
          <a:p>
            <a:r>
              <a:rPr lang="en-US" altLang="en-US" smtClean="0">
                <a:ea typeface="ＭＳ Ｐゴシック" panose="020B0600070205080204" pitchFamily="34" charset="-128"/>
              </a:rPr>
              <a:t>Rendering must apply color, shading and texture to images</a:t>
            </a:r>
          </a:p>
          <a:p>
            <a:r>
              <a:rPr lang="en-US" altLang="en-US" smtClean="0">
                <a:ea typeface="ＭＳ Ｐゴシック" panose="020B0600070205080204" pitchFamily="34" charset="-128"/>
              </a:rPr>
              <a:t>Ray tracing is a common technique for rendering</a:t>
            </a:r>
          </a:p>
          <a:p>
            <a:r>
              <a:rPr lang="en-US" altLang="en-US" smtClean="0">
                <a:ea typeface="ＭＳ Ｐゴシック" panose="020B0600070205080204" pitchFamily="34" charset="-128"/>
              </a:rPr>
              <a:t>Video games must render images in real-time</a:t>
            </a:r>
          </a:p>
          <a:p>
            <a:r>
              <a:rPr lang="en-US" altLang="en-US" smtClean="0">
                <a:ea typeface="ＭＳ Ｐゴシック" panose="020B0600070205080204" pitchFamily="34" charset="-128"/>
              </a:rPr>
              <a:t>GPUs perform video operations to speed up render time</a:t>
            </a:r>
          </a:p>
          <a:p>
            <a:r>
              <a:rPr lang="en-US" altLang="en-US" smtClean="0">
                <a:ea typeface="ＭＳ Ｐゴシック" panose="020B0600070205080204" pitchFamily="34" charset="-128"/>
              </a:rPr>
              <a:t>MMOGs are online games, large scale computing</a:t>
            </a:r>
          </a:p>
          <a:p>
            <a:r>
              <a:rPr lang="en-US" altLang="en-US" smtClean="0">
                <a:ea typeface="ＭＳ Ｐゴシック" panose="020B0600070205080204" pitchFamily="34" charset="-128"/>
              </a:rPr>
              <a:t>Virtual communities like </a:t>
            </a:r>
            <a:r>
              <a:rPr lang="en-US" altLang="en-US" i="1" smtClean="0">
                <a:ea typeface="ＭＳ Ｐゴシック" panose="020B0600070205080204" pitchFamily="34" charset="-128"/>
              </a:rPr>
              <a:t>Second Life</a:t>
            </a:r>
            <a:r>
              <a:rPr lang="en-US" altLang="en-US" smtClean="0">
                <a:ea typeface="ＭＳ Ｐゴシック" panose="020B0600070205080204" pitchFamily="34" charset="-128"/>
              </a:rPr>
              <a:t> are noncompetitive MMOGs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31"/>
            <a:ext cx="8229600" cy="1425156"/>
          </a:xfrm>
        </p:spPr>
        <p:txBody>
          <a:bodyPr/>
          <a:lstStyle/>
          <a:p>
            <a:r>
              <a:rPr lang="en-US" dirty="0" smtClean="0"/>
              <a:t>Here is a vertex for a two-dimensional wireframe triangular model. Draw the two-dimensional figure modeled by this vertex list.</a:t>
            </a:r>
            <a:endParaRPr lang="en-US" dirty="0"/>
          </a:p>
        </p:txBody>
      </p:sp>
      <p:sp>
        <p:nvSpPr>
          <p:cNvPr id="3" name="Title 2"/>
          <p:cNvSpPr>
            <a:spLocks noGrp="1"/>
          </p:cNvSpPr>
          <p:nvPr>
            <p:ph type="title"/>
          </p:nvPr>
        </p:nvSpPr>
        <p:spPr/>
        <p:txBody>
          <a:bodyPr/>
          <a:lstStyle/>
          <a:p>
            <a:r>
              <a:rPr lang="en-US" dirty="0" smtClean="0"/>
              <a:t>Exercises</a:t>
            </a:r>
            <a:endParaRPr lang="en-US" dirty="0"/>
          </a:p>
        </p:txBody>
      </p:sp>
      <p:graphicFrame>
        <p:nvGraphicFramePr>
          <p:cNvPr id="4" name="Table 3"/>
          <p:cNvGraphicFramePr>
            <a:graphicFrameLocks noGrp="1"/>
          </p:cNvGraphicFramePr>
          <p:nvPr/>
        </p:nvGraphicFramePr>
        <p:xfrm>
          <a:off x="968831" y="3225799"/>
          <a:ext cx="7630884" cy="2225040"/>
        </p:xfrm>
        <a:graphic>
          <a:graphicData uri="http://schemas.openxmlformats.org/drawingml/2006/table">
            <a:tbl>
              <a:tblPr firstRow="1" bandRow="1">
                <a:tableStyleId>{5C22544A-7EE6-4342-B048-85BDC9FD1C3A}</a:tableStyleId>
              </a:tblPr>
              <a:tblGrid>
                <a:gridCol w="1907721"/>
                <a:gridCol w="1907721"/>
                <a:gridCol w="1907721"/>
                <a:gridCol w="1907721"/>
              </a:tblGrid>
              <a:tr h="370840">
                <a:tc>
                  <a:txBody>
                    <a:bodyPr/>
                    <a:lstStyle/>
                    <a:p>
                      <a:r>
                        <a:rPr lang="en-US" dirty="0" smtClean="0"/>
                        <a:t>Vertex</a:t>
                      </a:r>
                      <a:endParaRPr lang="en-US" dirty="0"/>
                    </a:p>
                  </a:txBody>
                  <a:tcPr/>
                </a:tc>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Connected to</a:t>
                      </a:r>
                      <a:endParaRPr lang="en-US" dirty="0"/>
                    </a:p>
                  </a:txBody>
                  <a:tcPr/>
                </a:tc>
              </a:tr>
              <a:tr h="370840">
                <a:tc>
                  <a:txBody>
                    <a:bodyPr/>
                    <a:lstStyle/>
                    <a:p>
                      <a:r>
                        <a:rPr lang="en-US" dirty="0" smtClean="0"/>
                        <a:t>V1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V2, V3, V4</a:t>
                      </a:r>
                      <a:endParaRPr lang="en-US" dirty="0"/>
                    </a:p>
                  </a:txBody>
                  <a:tcPr/>
                </a:tc>
              </a:tr>
              <a:tr h="370840">
                <a:tc>
                  <a:txBody>
                    <a:bodyPr/>
                    <a:lstStyle/>
                    <a:p>
                      <a:r>
                        <a:rPr lang="en-US" dirty="0" smtClean="0"/>
                        <a:t>V2</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V1, V4</a:t>
                      </a:r>
                      <a:endParaRPr lang="en-US" dirty="0"/>
                    </a:p>
                  </a:txBody>
                  <a:tcPr/>
                </a:tc>
              </a:tr>
              <a:tr h="370840">
                <a:tc>
                  <a:txBody>
                    <a:bodyPr/>
                    <a:lstStyle/>
                    <a:p>
                      <a:r>
                        <a:rPr lang="en-US" dirty="0" smtClean="0"/>
                        <a:t>V3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V1, V4, V5</a:t>
                      </a:r>
                      <a:endParaRPr lang="en-US" dirty="0"/>
                    </a:p>
                  </a:txBody>
                  <a:tcPr/>
                </a:tc>
              </a:tr>
              <a:tr h="370840">
                <a:tc>
                  <a:txBody>
                    <a:bodyPr/>
                    <a:lstStyle/>
                    <a:p>
                      <a:r>
                        <a:rPr lang="en-US" dirty="0" smtClean="0"/>
                        <a:t>V4</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V1, V2,</a:t>
                      </a:r>
                      <a:r>
                        <a:rPr lang="en-US" baseline="0" dirty="0" smtClean="0"/>
                        <a:t> V3, V5</a:t>
                      </a:r>
                      <a:endParaRPr lang="en-US" dirty="0"/>
                    </a:p>
                  </a:txBody>
                  <a:tcPr/>
                </a:tc>
              </a:tr>
              <a:tr h="370840">
                <a:tc>
                  <a:txBody>
                    <a:bodyPr/>
                    <a:lstStyle/>
                    <a:p>
                      <a:r>
                        <a:rPr lang="en-US" dirty="0" smtClean="0"/>
                        <a:t>v5</a:t>
                      </a:r>
                      <a:endParaRPr lang="en-US" dirty="0"/>
                    </a:p>
                  </a:txBody>
                  <a:tcPr/>
                </a:tc>
                <a:tc>
                  <a:txBody>
                    <a:bodyPr/>
                    <a:lstStyle/>
                    <a:p>
                      <a:r>
                        <a:rPr lang="en-US" dirty="0" smtClean="0"/>
                        <a:t>1.6</a:t>
                      </a:r>
                      <a:endParaRPr lang="en-US" dirty="0"/>
                    </a:p>
                  </a:txBody>
                  <a:tcPr/>
                </a:tc>
                <a:tc>
                  <a:txBody>
                    <a:bodyPr/>
                    <a:lstStyle/>
                    <a:p>
                      <a:r>
                        <a:rPr lang="en-US" dirty="0" smtClean="0"/>
                        <a:t>0.5</a:t>
                      </a:r>
                      <a:endParaRPr lang="en-US" dirty="0"/>
                    </a:p>
                  </a:txBody>
                  <a:tcPr/>
                </a:tc>
                <a:tc>
                  <a:txBody>
                    <a:bodyPr/>
                    <a:lstStyle/>
                    <a:p>
                      <a:r>
                        <a:rPr lang="en-US" dirty="0" smtClean="0"/>
                        <a:t>V3,</a:t>
                      </a:r>
                      <a:r>
                        <a:rPr lang="en-US" baseline="0" dirty="0" smtClean="0"/>
                        <a:t> V4</a:t>
                      </a:r>
                      <a:endParaRPr lang="en-US" dirty="0"/>
                    </a:p>
                  </a:txBody>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was the name of the computer game that Atari released in 1974?</a:t>
            </a:r>
          </a:p>
          <a:p>
            <a:r>
              <a:rPr lang="en-US" dirty="0" smtClean="0"/>
              <a:t>List </a:t>
            </a:r>
            <a:r>
              <a:rPr lang="en-US" dirty="0" smtClean="0"/>
              <a:t>at least three of the technical problems that must be solved by the designers of MMOGs</a:t>
            </a:r>
            <a:r>
              <a:rPr lang="en-US" dirty="0" smtClean="0"/>
              <a:t>.</a:t>
            </a:r>
          </a:p>
          <a:p>
            <a:r>
              <a:rPr lang="en-US" dirty="0" smtClean="0"/>
              <a:t>Distinguish movies from video games in terms of their interactive environments</a:t>
            </a:r>
            <a:r>
              <a:rPr lang="en-US" dirty="0" smtClean="0"/>
              <a:t>.</a:t>
            </a:r>
          </a:p>
          <a:p>
            <a:r>
              <a:rPr lang="en-US" dirty="0" smtClean="0"/>
              <a:t>Pick a computer game of your choice and describe its technical characteristics using the concepts learned in this class.</a:t>
            </a:r>
            <a:endParaRPr lang="en-US" dirty="0" smtClean="0"/>
          </a:p>
        </p:txBody>
      </p:sp>
      <p:sp>
        <p:nvSpPr>
          <p:cNvPr id="3" name="Title 2"/>
          <p:cNvSpPr>
            <a:spLocks noGrp="1"/>
          </p:cNvSpPr>
          <p:nvPr>
            <p:ph type="title"/>
          </p:nvPr>
        </p:nvSpPr>
        <p:spPr/>
        <p:txBody>
          <a:bodyPr/>
          <a:lstStyle/>
          <a:p>
            <a:r>
              <a:rPr lang="en-US" dirty="0" smtClean="0"/>
              <a:t>Exercises (continued)</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TotalTime>
  <Words>3584</Words>
  <Application>Microsoft Office PowerPoint</Application>
  <PresentationFormat>On-screen Show (4:3)</PresentationFormat>
  <Paragraphs>597</Paragraphs>
  <Slides>92</Slides>
  <Notes>61</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Concourse</vt:lpstr>
      <vt:lpstr>Slide 1</vt:lpstr>
      <vt:lpstr>Slide 2</vt:lpstr>
      <vt:lpstr>Computational Modeling</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Computational Modeling (cont'd.)</vt:lpstr>
      <vt:lpstr>Slide 19</vt:lpstr>
      <vt:lpstr>Computational Modeling (cont'd.)</vt:lpstr>
      <vt:lpstr>Running the Model and Visualizing the Results</vt:lpstr>
      <vt:lpstr>Running the Model and Visualizing the Results (cont'd.)</vt:lpstr>
      <vt:lpstr>Slide 23</vt:lpstr>
      <vt:lpstr>Running the Model and Visualizing the Results (cont'd.)</vt:lpstr>
      <vt:lpstr>Running the Model and Visualizing the Results (cont'd.) </vt:lpstr>
      <vt:lpstr>Running the Model and Visualizing the Results (cont'd.)</vt:lpstr>
      <vt:lpstr>Running the Model and Visualizing the Results (cont'd.)</vt:lpstr>
      <vt:lpstr>Running the Model and Visualizing the Results (cont'd.)</vt:lpstr>
      <vt:lpstr>Summary</vt:lpstr>
      <vt:lpstr>Exercise</vt:lpstr>
      <vt:lpstr>Slide 31</vt:lpstr>
      <vt:lpstr>What is Artificial Intelligence?</vt:lpstr>
      <vt:lpstr>A Division of Labor</vt:lpstr>
      <vt:lpstr>A Division of Labor (cont'd.)</vt:lpstr>
      <vt:lpstr>A Division of Labor (cont'd.)</vt:lpstr>
      <vt:lpstr>Slide 36</vt:lpstr>
      <vt:lpstr>Knowledge Representation</vt:lpstr>
      <vt:lpstr>Knowledge Representation (cont'd.)</vt:lpstr>
      <vt:lpstr>Knowledge Representation (cont'd.)</vt:lpstr>
      <vt:lpstr>Slide 40</vt:lpstr>
      <vt:lpstr>Knowledge Representation (cont'd.)</vt:lpstr>
      <vt:lpstr>Recognition Tasks</vt:lpstr>
      <vt:lpstr>Recognition Tasks (cont'd.)</vt:lpstr>
      <vt:lpstr>Recognition Tasks (cont'd.)</vt:lpstr>
      <vt:lpstr>Slide 45</vt:lpstr>
      <vt:lpstr>Recognition Tasks (cont'd.)</vt:lpstr>
      <vt:lpstr>Reasoning Tasks Intelligent Searching</vt:lpstr>
      <vt:lpstr>Slide 48</vt:lpstr>
      <vt:lpstr>Reasoning Tasks Intelligent Searching (cont'd.)</vt:lpstr>
      <vt:lpstr>Slide 50</vt:lpstr>
      <vt:lpstr>Reasoning Tasks Intelligent Searching (cont'd.)</vt:lpstr>
      <vt:lpstr>Reasoning Tasks Intelligent Searching (cont'd.)</vt:lpstr>
      <vt:lpstr>Reasoning Tasks Swarm Intelligence (cont'd.)</vt:lpstr>
      <vt:lpstr>Reasoning Tasks Intelligent Agents (cont'd.)</vt:lpstr>
      <vt:lpstr>Slide 55</vt:lpstr>
      <vt:lpstr>Reasoning Tasks The Games We Play (cont'd.)</vt:lpstr>
      <vt:lpstr>Robots and Drones</vt:lpstr>
      <vt:lpstr>Robots and Drones (cont'd.)</vt:lpstr>
      <vt:lpstr>Robots and Drones (cont'd.)</vt:lpstr>
      <vt:lpstr>Robots and Drones (cont'd.)</vt:lpstr>
      <vt:lpstr>Summary</vt:lpstr>
      <vt:lpstr>Summary (cont'd.)</vt:lpstr>
      <vt:lpstr>Slide 63</vt:lpstr>
      <vt:lpstr>Introduction</vt:lpstr>
      <vt:lpstr>Slide 65</vt:lpstr>
      <vt:lpstr>Computer-Generated Imagery (CGI)</vt:lpstr>
      <vt:lpstr>Computer-Generated Imagery (CGI) (cont'd.)</vt:lpstr>
      <vt:lpstr>Computer-Generated Imagery (CGI) (cont'd.)</vt:lpstr>
      <vt:lpstr>Slide 69</vt:lpstr>
      <vt:lpstr>Slide 70</vt:lpstr>
      <vt:lpstr>Computer-Generated Imagery (CGI) (cont'd.)</vt:lpstr>
      <vt:lpstr>Slide 72</vt:lpstr>
      <vt:lpstr>Computer-Generated Imagery (CGI) (cont'd.)</vt:lpstr>
      <vt:lpstr>Slide 74</vt:lpstr>
      <vt:lpstr>Slide 75</vt:lpstr>
      <vt:lpstr>Computer-Generated Imagery (CGI) (cont'd.)</vt:lpstr>
      <vt:lpstr>Computer-Generated Imagery (CGI) (cont'd.)</vt:lpstr>
      <vt:lpstr>Computer-Generated Imagery (CGI) (cont'd.)</vt:lpstr>
      <vt:lpstr>Slide 79</vt:lpstr>
      <vt:lpstr>Slide 80</vt:lpstr>
      <vt:lpstr>Video Gaming</vt:lpstr>
      <vt:lpstr>Video Gaming (cont'd.)</vt:lpstr>
      <vt:lpstr>Slide 83</vt:lpstr>
      <vt:lpstr>Video Gaming (cont'd.)</vt:lpstr>
      <vt:lpstr>Multiplayer Games and Virtual Communities</vt:lpstr>
      <vt:lpstr>Slide 86</vt:lpstr>
      <vt:lpstr>Multiplayer Games and Virtual Communities (cont’d.)</vt:lpstr>
      <vt:lpstr>Multiplayer Games and Virtual Communities</vt:lpstr>
      <vt:lpstr>Summary</vt:lpstr>
      <vt:lpstr>Summary (cont'd.)</vt:lpstr>
      <vt:lpstr>Exercises</vt:lpstr>
      <vt:lpstr>Exercises (continued)</vt:lpstr>
    </vt:vector>
  </TitlesOfParts>
  <Company>Babson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Baduk, Katerina</dc:creator>
  <cp:lastModifiedBy>ADMINIBM</cp:lastModifiedBy>
  <cp:revision>55</cp:revision>
  <dcterms:created xsi:type="dcterms:W3CDTF">2016-06-14T22:53:05Z</dcterms:created>
  <dcterms:modified xsi:type="dcterms:W3CDTF">2016-06-19T12:22:11Z</dcterms:modified>
</cp:coreProperties>
</file>